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61" r:id="rId3"/>
    <p:sldId id="257" r:id="rId4"/>
    <p:sldId id="259" r:id="rId5"/>
    <p:sldId id="265" r:id="rId6"/>
    <p:sldId id="262" r:id="rId7"/>
    <p:sldId id="263" r:id="rId8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45" autoAdjust="0"/>
    <p:restoredTop sz="84142" autoAdjust="0"/>
  </p:normalViewPr>
  <p:slideViewPr>
    <p:cSldViewPr snapToGrid="0" snapToObjects="1">
      <p:cViewPr>
        <p:scale>
          <a:sx n="79" d="100"/>
          <a:sy n="79" d="100"/>
        </p:scale>
        <p:origin x="1017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A5AA7-9EDA-5F46-9C0A-C39497EDC963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08FBDE-1DCF-9546-908A-DB616CC1C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87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Changes Possible between ADR and </a:t>
            </a:r>
            <a:r>
              <a:rPr lang="en-US" b="1" dirty="0" err="1"/>
              <a:t>Dil</a:t>
            </a:r>
            <a:r>
              <a:rPr lang="en-US" b="1" dirty="0"/>
              <a:t> Fridge</a:t>
            </a:r>
          </a:p>
          <a:p>
            <a:r>
              <a:rPr lang="en-US" b="1" dirty="0"/>
              <a:t> - </a:t>
            </a:r>
            <a:r>
              <a:rPr lang="en-US" b="0" dirty="0"/>
              <a:t>Rotation of pixels?</a:t>
            </a:r>
          </a:p>
          <a:p>
            <a:endParaRPr lang="en-US" b="0" dirty="0"/>
          </a:p>
          <a:p>
            <a:endParaRPr lang="en-US" b="0" dirty="0"/>
          </a:p>
          <a:p>
            <a:r>
              <a:rPr lang="en-US" b="1" dirty="0"/>
              <a:t>Questions</a:t>
            </a:r>
            <a:endParaRPr lang="en-US" b="0" dirty="0"/>
          </a:p>
          <a:p>
            <a:r>
              <a:rPr lang="en-US" b="0" dirty="0"/>
              <a:t> - Wafers need to be DSP?</a:t>
            </a:r>
          </a:p>
          <a:p>
            <a:r>
              <a:rPr lang="en-US" b="0" dirty="0"/>
              <a:t> - QP Diffusion?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8FBDE-1DCF-9546-908A-DB616CC1CE8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83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8FBDE-1DCF-9546-908A-DB616CC1CE8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799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200um Al, 300um Gold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8FBDE-1DCF-9546-908A-DB616CC1CE8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487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8FBDE-1DCF-9546-908A-DB616CC1CE8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615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8FBDE-1DCF-9546-908A-DB616CC1CE8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437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8FBDE-1DCF-9546-908A-DB616CC1CE8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32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964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97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0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1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049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471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51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953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190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61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23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CEA57-1768-5E45-9240-6CEF166D74DF}" type="datetimeFigureOut">
              <a:rPr lang="en-US" smtClean="0"/>
              <a:t>3/9/2020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0E2F4-C38D-254F-BC0E-B2706BA41E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156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Box 202">
            <a:extLst>
              <a:ext uri="{FF2B5EF4-FFF2-40B4-BE49-F238E27FC236}">
                <a16:creationId xmlns:a16="http://schemas.microsoft.com/office/drawing/2014/main" id="{28F57940-2C4A-B54F-AF8B-10BD378BA198}"/>
              </a:ext>
            </a:extLst>
          </p:cNvPr>
          <p:cNvSpPr txBox="1"/>
          <p:nvPr/>
        </p:nvSpPr>
        <p:spPr>
          <a:xfrm>
            <a:off x="1295400" y="157895"/>
            <a:ext cx="7021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Considerations for STJ Array Designs</a:t>
            </a: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F96FA202-1F6D-E042-BBCE-4253FBB49B6D}"/>
              </a:ext>
            </a:extLst>
          </p:cNvPr>
          <p:cNvSpPr txBox="1"/>
          <p:nvPr/>
        </p:nvSpPr>
        <p:spPr>
          <a:xfrm>
            <a:off x="372319" y="742670"/>
            <a:ext cx="8699109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Goals: </a:t>
            </a:r>
          </a:p>
          <a:p>
            <a:r>
              <a:rPr lang="en-US" sz="1600" dirty="0"/>
              <a:t>• 128-pixel STJ arrays (number matched to the maximum of four 32-channel XIA preamps)</a:t>
            </a:r>
          </a:p>
          <a:p>
            <a:r>
              <a:rPr lang="en-US" sz="1600" dirty="0"/>
              <a:t>• Pixels will be “small” (70 µm)</a:t>
            </a:r>
            <a:r>
              <a:rPr lang="en-US" sz="1600" baseline="30000" dirty="0"/>
              <a:t>2</a:t>
            </a:r>
            <a:r>
              <a:rPr lang="en-US" sz="1600" dirty="0"/>
              <a:t> with highest resolution for </a:t>
            </a:r>
            <a:r>
              <a:rPr lang="en-US" sz="1600" dirty="0">
                <a:sym typeface="Symbol" pitchFamily="2" charset="2"/>
              </a:rPr>
              <a:t>sterile neutrino </a:t>
            </a:r>
            <a:r>
              <a:rPr lang="en-US" sz="1600" dirty="0"/>
              <a:t>search, “medium” </a:t>
            </a:r>
          </a:p>
          <a:p>
            <a:r>
              <a:rPr lang="en-US" sz="1600" dirty="0"/>
              <a:t>   (130 µm)</a:t>
            </a:r>
            <a:r>
              <a:rPr lang="en-US" sz="1600" baseline="30000" dirty="0"/>
              <a:t>2 </a:t>
            </a:r>
            <a:r>
              <a:rPr lang="en-US" sz="1600" dirty="0"/>
              <a:t>for EXASF (and neutrinos?) and “large” (200 µm)</a:t>
            </a:r>
            <a:r>
              <a:rPr lang="en-US" sz="1600" baseline="30000" dirty="0"/>
              <a:t>2</a:t>
            </a:r>
            <a:r>
              <a:rPr lang="en-US" sz="1600" dirty="0"/>
              <a:t> for largest area at synchrotron.</a:t>
            </a:r>
          </a:p>
          <a:p>
            <a:r>
              <a:rPr lang="en-US" sz="1600" dirty="0"/>
              <a:t>• EXAFS STJs will have a ~1 µm Pb (or Ta?) absorber on top, neutrino STJs will not.</a:t>
            </a:r>
          </a:p>
          <a:p>
            <a:endParaRPr lang="en-US" sz="1600" dirty="0"/>
          </a:p>
          <a:p>
            <a:r>
              <a:rPr lang="en-US" sz="1600" dirty="0"/>
              <a:t>(Standard) Considerations:</a:t>
            </a:r>
          </a:p>
          <a:p>
            <a:r>
              <a:rPr lang="en-US" sz="1600" dirty="0"/>
              <a:t>• Pixels will be rotated by 45˚ on chip to facilitate suppression of dc Josephson current.</a:t>
            </a:r>
          </a:p>
          <a:p>
            <a:r>
              <a:rPr lang="en-US" sz="1600" dirty="0"/>
              <a:t>• Bond pads are 200 x 300 µm</a:t>
            </a:r>
            <a:r>
              <a:rPr lang="en-US" sz="1600" baseline="30000" dirty="0"/>
              <a:t>2</a:t>
            </a:r>
            <a:r>
              <a:rPr lang="en-US" sz="1600" dirty="0"/>
              <a:t> with 250 µm pitch. Wires are </a:t>
            </a:r>
            <a:r>
              <a:rPr lang="en-US" sz="1600" dirty="0">
                <a:solidFill>
                  <a:srgbClr val="FF0000"/>
                </a:solidFill>
              </a:rPr>
              <a:t>10 µm </a:t>
            </a:r>
            <a:r>
              <a:rPr lang="en-US" sz="1600" dirty="0"/>
              <a:t>wide with </a:t>
            </a:r>
            <a:r>
              <a:rPr lang="en-US" sz="1600" dirty="0">
                <a:solidFill>
                  <a:srgbClr val="FF0000"/>
                </a:solidFill>
              </a:rPr>
              <a:t>15 µm </a:t>
            </a:r>
            <a:r>
              <a:rPr lang="en-US" sz="1600" dirty="0"/>
              <a:t>pitch.</a:t>
            </a:r>
          </a:p>
          <a:p>
            <a:r>
              <a:rPr lang="en-US" sz="1600" dirty="0"/>
              <a:t>• Bond pads made from STJ (base?) layer, with 300 nm of Au on top (use thin </a:t>
            </a:r>
            <a:r>
              <a:rPr lang="en-US" sz="1600" dirty="0" err="1"/>
              <a:t>Ti</a:t>
            </a:r>
            <a:r>
              <a:rPr lang="en-US" sz="1600" dirty="0"/>
              <a:t> underlayer). </a:t>
            </a:r>
          </a:p>
          <a:p>
            <a:r>
              <a:rPr lang="en-US" sz="1600" dirty="0"/>
              <a:t>• Pattern base layer first, then etch through top electrode and barrier with a timed etch. </a:t>
            </a:r>
          </a:p>
          <a:p>
            <a:r>
              <a:rPr lang="en-US" sz="1600" dirty="0"/>
              <a:t>• Use same top electrode mask / photoresist pattern for anodization to passivate the junction edges.</a:t>
            </a:r>
          </a:p>
          <a:p>
            <a:endParaRPr lang="en-US" sz="1600" dirty="0"/>
          </a:p>
          <a:p>
            <a:r>
              <a:rPr lang="en-US" sz="1600" dirty="0"/>
              <a:t>(New) Considerations:</a:t>
            </a:r>
          </a:p>
          <a:p>
            <a:r>
              <a:rPr lang="en-US" sz="1600" dirty="0"/>
              <a:t>• 200 µm Si wafers make backside etching relatively easy</a:t>
            </a:r>
          </a:p>
          <a:p>
            <a:r>
              <a:rPr lang="en-US" sz="1600" dirty="0"/>
              <a:t>• To prevent </a:t>
            </a:r>
            <a:r>
              <a:rPr lang="en-US" sz="1600" dirty="0" err="1"/>
              <a:t>qp</a:t>
            </a:r>
            <a:r>
              <a:rPr lang="en-US" sz="1600" dirty="0"/>
              <a:t> diffusion into the leads, leads must have a larger energy gap than the STJ.</a:t>
            </a:r>
          </a:p>
          <a:p>
            <a:r>
              <a:rPr lang="en-US" sz="1600" dirty="0"/>
              <a:t>• Al base electrode layer forms base wiring. Since </a:t>
            </a:r>
            <a:r>
              <a:rPr lang="en-US" sz="1600" dirty="0" err="1"/>
              <a:t>Nb</a:t>
            </a:r>
            <a:r>
              <a:rPr lang="en-US" sz="1600" dirty="0"/>
              <a:t> is easier to deposit than Ta, we will use </a:t>
            </a:r>
            <a:r>
              <a:rPr lang="en-US" sz="1600" dirty="0" err="1"/>
              <a:t>Nb</a:t>
            </a:r>
            <a:r>
              <a:rPr lang="en-US" sz="1600" dirty="0"/>
              <a:t> leads.</a:t>
            </a:r>
          </a:p>
          <a:p>
            <a:r>
              <a:rPr lang="en-US" sz="1600" dirty="0"/>
              <a:t>• </a:t>
            </a:r>
            <a:r>
              <a:rPr lang="en-US" sz="1600" dirty="0">
                <a:solidFill>
                  <a:srgbClr val="FF0000"/>
                </a:solidFill>
              </a:rPr>
              <a:t>We will not deposit an Au layer over most of the wafer to absorb and thermalize high-energy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phonons generated by interactions in the Si substrate, because Au does not stick well to Si</a:t>
            </a:r>
            <a:r>
              <a:rPr lang="en-US" sz="1600" baseline="-25000" dirty="0">
                <a:solidFill>
                  <a:srgbClr val="FF0000"/>
                </a:solidFill>
              </a:rPr>
              <a:t>3</a:t>
            </a:r>
            <a:r>
              <a:rPr lang="en-US" sz="1600" dirty="0">
                <a:solidFill>
                  <a:srgbClr val="FF0000"/>
                </a:solidFill>
              </a:rPr>
              <a:t>N</a:t>
            </a:r>
            <a:r>
              <a:rPr lang="en-US" sz="1600" baseline="-25000" dirty="0">
                <a:solidFill>
                  <a:srgbClr val="FF0000"/>
                </a:solidFill>
              </a:rPr>
              <a:t>4</a:t>
            </a:r>
            <a:r>
              <a:rPr lang="en-US" sz="1600" dirty="0">
                <a:solidFill>
                  <a:srgbClr val="FF0000"/>
                </a:solidFill>
              </a:rPr>
              <a:t> and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SiO</a:t>
            </a:r>
            <a:r>
              <a:rPr lang="en-US" sz="1600" baseline="-25000" dirty="0">
                <a:solidFill>
                  <a:srgbClr val="FF0000"/>
                </a:solidFill>
              </a:rPr>
              <a:t>2</a:t>
            </a:r>
            <a:r>
              <a:rPr lang="en-US" sz="1600" dirty="0">
                <a:solidFill>
                  <a:srgbClr val="FF0000"/>
                </a:solidFill>
              </a:rPr>
              <a:t> does not like to stick to Au (need adhesion layer like </a:t>
            </a:r>
            <a:r>
              <a:rPr lang="en-US" sz="1600" dirty="0" err="1">
                <a:solidFill>
                  <a:srgbClr val="FF0000"/>
                </a:solidFill>
              </a:rPr>
              <a:t>Ti</a:t>
            </a:r>
            <a:r>
              <a:rPr lang="en-US" sz="1600" dirty="0">
                <a:solidFill>
                  <a:srgbClr val="FF0000"/>
                </a:solidFill>
              </a:rPr>
              <a:t>). Also, large area Au films will have stress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   and associated delamination problems, and Robin is worried about wiring continuity at steps.</a:t>
            </a:r>
          </a:p>
          <a:p>
            <a:r>
              <a:rPr lang="en-US" sz="1600" dirty="0"/>
              <a:t>• Instead, we will use the same film as the Al base electrode for </a:t>
            </a:r>
            <a:r>
              <a:rPr lang="en-US" sz="1600" dirty="0" err="1"/>
              <a:t>themalization</a:t>
            </a:r>
            <a:r>
              <a:rPr lang="en-US" sz="1600" dirty="0"/>
              <a:t>. (Can we put Au on top?)</a:t>
            </a:r>
          </a:p>
          <a:p>
            <a:r>
              <a:rPr lang="en-US" sz="1600" dirty="0"/>
              <a:t>• Test chips no longer need 25 µm and a 284 µm STJs. (Sizes of 5 test STJs TBD.)</a:t>
            </a:r>
          </a:p>
        </p:txBody>
      </p:sp>
    </p:spTree>
    <p:extLst>
      <p:ext uri="{BB962C8B-B14F-4D97-AF65-F5344CB8AC3E}">
        <p14:creationId xmlns:p14="http://schemas.microsoft.com/office/powerpoint/2010/main" val="1979502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73389F19-BBA0-D841-A9D6-ABEC449578BA}"/>
              </a:ext>
            </a:extLst>
          </p:cNvPr>
          <p:cNvSpPr/>
          <p:nvPr/>
        </p:nvSpPr>
        <p:spPr>
          <a:xfrm rot="5400000">
            <a:off x="1186760" y="870254"/>
            <a:ext cx="175165" cy="87347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350B4A5-FCB8-EC47-8CF9-EA217C64A723}"/>
              </a:ext>
            </a:extLst>
          </p:cNvPr>
          <p:cNvSpPr/>
          <p:nvPr/>
        </p:nvSpPr>
        <p:spPr>
          <a:xfrm rot="5400000">
            <a:off x="3421948" y="968787"/>
            <a:ext cx="166031" cy="33520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28F57940-2C4A-B54F-AF8B-10BD378BA198}"/>
              </a:ext>
            </a:extLst>
          </p:cNvPr>
          <p:cNvSpPr txBox="1"/>
          <p:nvPr/>
        </p:nvSpPr>
        <p:spPr>
          <a:xfrm>
            <a:off x="2160442" y="157895"/>
            <a:ext cx="46590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Proposed STJ Dimensions</a:t>
            </a:r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2F3C4653-8C07-6245-909E-7CEE16D1D192}"/>
              </a:ext>
            </a:extLst>
          </p:cNvPr>
          <p:cNvSpPr/>
          <p:nvPr/>
        </p:nvSpPr>
        <p:spPr>
          <a:xfrm>
            <a:off x="1817899" y="1159728"/>
            <a:ext cx="1686571" cy="2314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C4B2A7AB-BF26-7246-9DB6-DFCDC96180E7}"/>
              </a:ext>
            </a:extLst>
          </p:cNvPr>
          <p:cNvSpPr/>
          <p:nvPr/>
        </p:nvSpPr>
        <p:spPr>
          <a:xfrm>
            <a:off x="832386" y="1480913"/>
            <a:ext cx="662392" cy="131110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934D8288-19F4-664C-8BE8-F7ECC7BD767C}"/>
              </a:ext>
            </a:extLst>
          </p:cNvPr>
          <p:cNvSpPr/>
          <p:nvPr/>
        </p:nvSpPr>
        <p:spPr>
          <a:xfrm>
            <a:off x="3832129" y="1487657"/>
            <a:ext cx="657854" cy="131110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1B89F01D-1101-0D43-9CCF-08A2D397075D}"/>
              </a:ext>
            </a:extLst>
          </p:cNvPr>
          <p:cNvSpPr/>
          <p:nvPr/>
        </p:nvSpPr>
        <p:spPr>
          <a:xfrm>
            <a:off x="832385" y="1384758"/>
            <a:ext cx="3657600" cy="11581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1CE5269F-E6E8-C04C-A781-50AF5E44AB77}"/>
              </a:ext>
            </a:extLst>
          </p:cNvPr>
          <p:cNvSpPr/>
          <p:nvPr/>
        </p:nvSpPr>
        <p:spPr>
          <a:xfrm>
            <a:off x="976322" y="3288888"/>
            <a:ext cx="3331037" cy="328607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4383EC86-85F3-EF45-B3E4-5A150F8ABC88}"/>
              </a:ext>
            </a:extLst>
          </p:cNvPr>
          <p:cNvSpPr/>
          <p:nvPr/>
        </p:nvSpPr>
        <p:spPr>
          <a:xfrm>
            <a:off x="3709996" y="3062127"/>
            <a:ext cx="779988" cy="3657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4F1DA555-1F02-5F40-A064-CA561B5D6993}"/>
              </a:ext>
            </a:extLst>
          </p:cNvPr>
          <p:cNvSpPr/>
          <p:nvPr/>
        </p:nvSpPr>
        <p:spPr>
          <a:xfrm>
            <a:off x="832386" y="3062127"/>
            <a:ext cx="778977" cy="3657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F2386850-C4BB-444C-8F10-2B60104C0767}"/>
              </a:ext>
            </a:extLst>
          </p:cNvPr>
          <p:cNvSpPr/>
          <p:nvPr/>
        </p:nvSpPr>
        <p:spPr>
          <a:xfrm rot="5400000">
            <a:off x="2504635" y="4917002"/>
            <a:ext cx="816615" cy="27888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FF3C625D-4B10-0B48-9AEB-BAB8A90BD4CB}"/>
              </a:ext>
            </a:extLst>
          </p:cNvPr>
          <p:cNvSpPr/>
          <p:nvPr/>
        </p:nvSpPr>
        <p:spPr>
          <a:xfrm>
            <a:off x="1711575" y="5520401"/>
            <a:ext cx="637394" cy="762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F2FBB2AB-6458-F04F-BA1B-F7EB4A42E9DB}"/>
              </a:ext>
            </a:extLst>
          </p:cNvPr>
          <p:cNvCxnSpPr/>
          <p:nvPr/>
        </p:nvCxnSpPr>
        <p:spPr>
          <a:xfrm>
            <a:off x="735980" y="1522224"/>
            <a:ext cx="0" cy="131110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BB7E44FC-7F59-B14A-8A05-7E64A86551C4}"/>
              </a:ext>
            </a:extLst>
          </p:cNvPr>
          <p:cNvCxnSpPr/>
          <p:nvPr/>
        </p:nvCxnSpPr>
        <p:spPr>
          <a:xfrm flipH="1">
            <a:off x="4572000" y="1370739"/>
            <a:ext cx="379142" cy="115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6C6D8D73-BD5C-0547-B444-116D6FC18C7C}"/>
              </a:ext>
            </a:extLst>
          </p:cNvPr>
          <p:cNvCxnSpPr>
            <a:cxnSpLocks/>
          </p:cNvCxnSpPr>
          <p:nvPr/>
        </p:nvCxnSpPr>
        <p:spPr>
          <a:xfrm flipH="1">
            <a:off x="832384" y="2905909"/>
            <a:ext cx="66239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TextBox 230">
            <a:extLst>
              <a:ext uri="{FF2B5EF4-FFF2-40B4-BE49-F238E27FC236}">
                <a16:creationId xmlns:a16="http://schemas.microsoft.com/office/drawing/2014/main" id="{BFCCB7FE-3D1E-3642-8814-AC3874EB0F07}"/>
              </a:ext>
            </a:extLst>
          </p:cNvPr>
          <p:cNvSpPr txBox="1"/>
          <p:nvPr/>
        </p:nvSpPr>
        <p:spPr>
          <a:xfrm>
            <a:off x="4899166" y="1241908"/>
            <a:ext cx="8851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1µm </a:t>
            </a:r>
            <a:r>
              <a:rPr lang="en-US" sz="1600" dirty="0" err="1"/>
              <a:t>SiN</a:t>
            </a:r>
            <a:endParaRPr lang="en-US" sz="1600" dirty="0"/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E8EDC763-858C-924B-81F3-C186C327B415}"/>
              </a:ext>
            </a:extLst>
          </p:cNvPr>
          <p:cNvSpPr txBox="1"/>
          <p:nvPr/>
        </p:nvSpPr>
        <p:spPr>
          <a:xfrm>
            <a:off x="44283" y="1904478"/>
            <a:ext cx="9605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200µm Si</a:t>
            </a:r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5CF36FB2-878D-5141-A0F4-1790E346D815}"/>
              </a:ext>
            </a:extLst>
          </p:cNvPr>
          <p:cNvSpPr/>
          <p:nvPr/>
        </p:nvSpPr>
        <p:spPr>
          <a:xfrm rot="5400000" flipV="1">
            <a:off x="2240826" y="2338053"/>
            <a:ext cx="816619" cy="225958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966EE180-573E-294A-8EBD-31C95F5AF80F}"/>
              </a:ext>
            </a:extLst>
          </p:cNvPr>
          <p:cNvSpPr txBox="1"/>
          <p:nvPr/>
        </p:nvSpPr>
        <p:spPr>
          <a:xfrm>
            <a:off x="748466" y="2451983"/>
            <a:ext cx="771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≥50µm</a:t>
            </a:r>
          </a:p>
        </p:txBody>
      </p: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CA27465E-488D-C848-8C12-6AF1A5C0555A}"/>
              </a:ext>
            </a:extLst>
          </p:cNvPr>
          <p:cNvCxnSpPr>
            <a:cxnSpLocks/>
          </p:cNvCxnSpPr>
          <p:nvPr/>
        </p:nvCxnSpPr>
        <p:spPr>
          <a:xfrm flipH="1">
            <a:off x="3483117" y="1623544"/>
            <a:ext cx="34447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TextBox 249">
            <a:extLst>
              <a:ext uri="{FF2B5EF4-FFF2-40B4-BE49-F238E27FC236}">
                <a16:creationId xmlns:a16="http://schemas.microsoft.com/office/drawing/2014/main" id="{B015182F-3DCF-2E48-AA37-51A270F6781F}"/>
              </a:ext>
            </a:extLst>
          </p:cNvPr>
          <p:cNvSpPr txBox="1"/>
          <p:nvPr/>
        </p:nvSpPr>
        <p:spPr>
          <a:xfrm>
            <a:off x="3293909" y="1630079"/>
            <a:ext cx="8896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15 µm</a:t>
            </a:r>
          </a:p>
        </p:txBody>
      </p:sp>
      <p:cxnSp>
        <p:nvCxnSpPr>
          <p:cNvPr id="253" name="Straight Connector 252">
            <a:extLst>
              <a:ext uri="{FF2B5EF4-FFF2-40B4-BE49-F238E27FC236}">
                <a16:creationId xmlns:a16="http://schemas.microsoft.com/office/drawing/2014/main" id="{E358B100-BEA8-4346-A44D-DCA4CC6FE1E0}"/>
              </a:ext>
            </a:extLst>
          </p:cNvPr>
          <p:cNvCxnSpPr>
            <a:cxnSpLocks/>
            <a:stCxn id="58" idx="3"/>
          </p:cNvCxnSpPr>
          <p:nvPr/>
        </p:nvCxnSpPr>
        <p:spPr>
          <a:xfrm flipH="1">
            <a:off x="3504469" y="1219407"/>
            <a:ext cx="494" cy="404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28472A94-BD74-2B43-82E2-5C42D9C4C517}"/>
              </a:ext>
            </a:extLst>
          </p:cNvPr>
          <p:cNvCxnSpPr>
            <a:cxnSpLocks/>
          </p:cNvCxnSpPr>
          <p:nvPr/>
        </p:nvCxnSpPr>
        <p:spPr>
          <a:xfrm flipH="1">
            <a:off x="3672571" y="2918956"/>
            <a:ext cx="17281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6" name="TextBox 265">
            <a:extLst>
              <a:ext uri="{FF2B5EF4-FFF2-40B4-BE49-F238E27FC236}">
                <a16:creationId xmlns:a16="http://schemas.microsoft.com/office/drawing/2014/main" id="{002CC94C-FCB3-0145-A618-B2E487B638ED}"/>
              </a:ext>
            </a:extLst>
          </p:cNvPr>
          <p:cNvSpPr txBox="1"/>
          <p:nvPr/>
        </p:nvSpPr>
        <p:spPr>
          <a:xfrm>
            <a:off x="3784198" y="2753451"/>
            <a:ext cx="8899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5µm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FF105557-4448-CA47-AE23-DC8A7CCEB047}"/>
              </a:ext>
            </a:extLst>
          </p:cNvPr>
          <p:cNvSpPr txBox="1"/>
          <p:nvPr/>
        </p:nvSpPr>
        <p:spPr>
          <a:xfrm>
            <a:off x="1554355" y="5997137"/>
            <a:ext cx="23328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Al </a:t>
            </a:r>
            <a:r>
              <a:rPr lang="en-US" sz="1600" dirty="0" err="1"/>
              <a:t>thermalizer</a:t>
            </a:r>
            <a:endParaRPr lang="en-US" sz="1600" dirty="0"/>
          </a:p>
          <a:p>
            <a:pPr algn="ctr"/>
            <a:r>
              <a:rPr lang="en-US" sz="1600" dirty="0"/>
              <a:t>(same film as Al base)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765E8CB8-C66E-6245-9EB4-32DE4BFEBD3A}"/>
              </a:ext>
            </a:extLst>
          </p:cNvPr>
          <p:cNvSpPr txBox="1"/>
          <p:nvPr/>
        </p:nvSpPr>
        <p:spPr>
          <a:xfrm>
            <a:off x="2159145" y="844455"/>
            <a:ext cx="9131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Al-STJ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258A897-D000-CD4D-9BAC-1214C26A824D}"/>
              </a:ext>
            </a:extLst>
          </p:cNvPr>
          <p:cNvCxnSpPr/>
          <p:nvPr/>
        </p:nvCxnSpPr>
        <p:spPr>
          <a:xfrm flipH="1">
            <a:off x="4570014" y="1191969"/>
            <a:ext cx="379142" cy="115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F17FDD4-9332-B64F-AEAB-C4CFA3721BE1}"/>
              </a:ext>
            </a:extLst>
          </p:cNvPr>
          <p:cNvCxnSpPr>
            <a:cxnSpLocks/>
            <a:stCxn id="61" idx="1"/>
          </p:cNvCxnSpPr>
          <p:nvPr/>
        </p:nvCxnSpPr>
        <p:spPr>
          <a:xfrm flipH="1">
            <a:off x="3512559" y="911511"/>
            <a:ext cx="1423830" cy="2954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220AA55-D7A1-0844-88F1-79BFED58BBA8}"/>
              </a:ext>
            </a:extLst>
          </p:cNvPr>
          <p:cNvSpPr txBox="1"/>
          <p:nvPr/>
        </p:nvSpPr>
        <p:spPr>
          <a:xfrm>
            <a:off x="4932388" y="984958"/>
            <a:ext cx="13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Nb</a:t>
            </a:r>
            <a:r>
              <a:rPr lang="en-US" sz="1600" dirty="0"/>
              <a:t> wiring</a:t>
            </a:r>
            <a:endParaRPr lang="en-US" sz="1600" baseline="-250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18DD90D-FAE2-FF41-9DCE-67339E961D0E}"/>
              </a:ext>
            </a:extLst>
          </p:cNvPr>
          <p:cNvSpPr/>
          <p:nvPr/>
        </p:nvSpPr>
        <p:spPr>
          <a:xfrm>
            <a:off x="825586" y="5447409"/>
            <a:ext cx="840207" cy="24569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018111A-D474-8648-84FD-7DDDB59BFB48}"/>
              </a:ext>
            </a:extLst>
          </p:cNvPr>
          <p:cNvSpPr/>
          <p:nvPr/>
        </p:nvSpPr>
        <p:spPr>
          <a:xfrm rot="5400000">
            <a:off x="1244870" y="5101773"/>
            <a:ext cx="81319" cy="92212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BCBE935-42FE-9947-AD3B-891B1D72AA78}"/>
              </a:ext>
            </a:extLst>
          </p:cNvPr>
          <p:cNvSpPr/>
          <p:nvPr/>
        </p:nvSpPr>
        <p:spPr>
          <a:xfrm>
            <a:off x="1817898" y="4082769"/>
            <a:ext cx="1686571" cy="16318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26D375B-8137-F247-8FDD-98745AC5615D}"/>
              </a:ext>
            </a:extLst>
          </p:cNvPr>
          <p:cNvSpPr/>
          <p:nvPr/>
        </p:nvSpPr>
        <p:spPr>
          <a:xfrm>
            <a:off x="3504469" y="4066451"/>
            <a:ext cx="989194" cy="28780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7D410219-2159-3F46-8DE9-CC3D5E522C38}"/>
              </a:ext>
            </a:extLst>
          </p:cNvPr>
          <p:cNvSpPr/>
          <p:nvPr/>
        </p:nvSpPr>
        <p:spPr>
          <a:xfrm rot="5400000">
            <a:off x="3859402" y="3624829"/>
            <a:ext cx="98308" cy="1151195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A8616C1-0EF0-FE48-8E8B-15A8C63BE30A}"/>
              </a:ext>
            </a:extLst>
          </p:cNvPr>
          <p:cNvSpPr/>
          <p:nvPr/>
        </p:nvSpPr>
        <p:spPr>
          <a:xfrm>
            <a:off x="1595333" y="1307696"/>
            <a:ext cx="637394" cy="762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3D4516BE-5997-F541-9054-372081C73936}"/>
              </a:ext>
            </a:extLst>
          </p:cNvPr>
          <p:cNvCxnSpPr>
            <a:cxnSpLocks/>
          </p:cNvCxnSpPr>
          <p:nvPr/>
        </p:nvCxnSpPr>
        <p:spPr>
          <a:xfrm flipH="1">
            <a:off x="1807012" y="5374866"/>
            <a:ext cx="168657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TextBox 276">
            <a:extLst>
              <a:ext uri="{FF2B5EF4-FFF2-40B4-BE49-F238E27FC236}">
                <a16:creationId xmlns:a16="http://schemas.microsoft.com/office/drawing/2014/main" id="{EB187A50-FD7E-3342-9169-BC9B3821E17E}"/>
              </a:ext>
            </a:extLst>
          </p:cNvPr>
          <p:cNvSpPr txBox="1"/>
          <p:nvPr/>
        </p:nvSpPr>
        <p:spPr>
          <a:xfrm>
            <a:off x="1858785" y="4436991"/>
            <a:ext cx="1595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STJ dimensions</a:t>
            </a:r>
          </a:p>
          <a:p>
            <a:pPr algn="ctr"/>
            <a:r>
              <a:rPr lang="en-US" sz="1600" dirty="0"/>
              <a:t>differ based on application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0DEA7-472A-8340-A87B-14B072D3F27B}"/>
              </a:ext>
            </a:extLst>
          </p:cNvPr>
          <p:cNvSpPr/>
          <p:nvPr/>
        </p:nvSpPr>
        <p:spPr>
          <a:xfrm>
            <a:off x="1494777" y="3762199"/>
            <a:ext cx="2332811" cy="2224429"/>
          </a:xfrm>
          <a:prstGeom prst="rect">
            <a:avLst/>
          </a:prstGeom>
          <a:noFill/>
          <a:ln>
            <a:solidFill>
              <a:schemeClr val="accent2">
                <a:lumMod val="20000"/>
                <a:lumOff val="8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9490DB77-8C54-2C4C-B538-50613E22A343}"/>
              </a:ext>
            </a:extLst>
          </p:cNvPr>
          <p:cNvCxnSpPr>
            <a:cxnSpLocks/>
          </p:cNvCxnSpPr>
          <p:nvPr/>
        </p:nvCxnSpPr>
        <p:spPr>
          <a:xfrm flipH="1">
            <a:off x="3824766" y="2760829"/>
            <a:ext cx="0" cy="10561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Straight Connector 259">
            <a:extLst>
              <a:ext uri="{FF2B5EF4-FFF2-40B4-BE49-F238E27FC236}">
                <a16:creationId xmlns:a16="http://schemas.microsoft.com/office/drawing/2014/main" id="{BC7BA5A6-F445-4746-8311-962890EF9808}"/>
              </a:ext>
            </a:extLst>
          </p:cNvPr>
          <p:cNvCxnSpPr>
            <a:cxnSpLocks/>
          </p:cNvCxnSpPr>
          <p:nvPr/>
        </p:nvCxnSpPr>
        <p:spPr>
          <a:xfrm>
            <a:off x="3697510" y="2941896"/>
            <a:ext cx="0" cy="9342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DF52F756-34CE-994E-AD07-17BF52C603EA}"/>
              </a:ext>
            </a:extLst>
          </p:cNvPr>
          <p:cNvSpPr txBox="1"/>
          <p:nvPr/>
        </p:nvSpPr>
        <p:spPr>
          <a:xfrm>
            <a:off x="5066918" y="2646099"/>
            <a:ext cx="380856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Considerations:</a:t>
            </a:r>
          </a:p>
          <a:p>
            <a:r>
              <a:rPr lang="en-US" sz="1600" dirty="0"/>
              <a:t>• ≥50 µm wide “bars” between</a:t>
            </a:r>
          </a:p>
          <a:p>
            <a:r>
              <a:rPr lang="en-US" sz="1600" dirty="0"/>
              <a:t>   membranes can be made reliably.</a:t>
            </a:r>
          </a:p>
          <a:p>
            <a:r>
              <a:rPr lang="en-US" sz="1600" dirty="0"/>
              <a:t>• 5 µm overlap or spacing between</a:t>
            </a:r>
          </a:p>
          <a:p>
            <a:r>
              <a:rPr lang="en-US" sz="1600" dirty="0"/>
              <a:t>   structures can be made reliably.</a:t>
            </a:r>
          </a:p>
          <a:p>
            <a:r>
              <a:rPr lang="en-US" sz="1600" dirty="0"/>
              <a:t>• Leave Al base as phonon absorber</a:t>
            </a:r>
          </a:p>
          <a:p>
            <a:r>
              <a:rPr lang="en-US" sz="1600" dirty="0"/>
              <a:t>   over most of wafer. (Put Au on top?)</a:t>
            </a:r>
          </a:p>
          <a:p>
            <a:r>
              <a:rPr lang="en-US" sz="1600" dirty="0"/>
              <a:t>• Anodization of junction edges serves</a:t>
            </a:r>
          </a:p>
          <a:p>
            <a:r>
              <a:rPr lang="en-US" sz="1600" dirty="0"/>
              <a:t>   as insulator to avoid shorts from </a:t>
            </a:r>
            <a:r>
              <a:rPr lang="en-US" sz="1600" dirty="0" err="1"/>
              <a:t>Nb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I don’t think any of the dimensions are critical, and they are chosen (at least initially) for reliability.</a:t>
            </a:r>
          </a:p>
          <a:p>
            <a:endParaRPr lang="en-US" sz="1600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7FA3B96-215A-B54B-9D72-23C18205E8A3}"/>
              </a:ext>
            </a:extLst>
          </p:cNvPr>
          <p:cNvCxnSpPr/>
          <p:nvPr/>
        </p:nvCxnSpPr>
        <p:spPr>
          <a:xfrm flipH="1">
            <a:off x="4577680" y="1867318"/>
            <a:ext cx="379142" cy="115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C20B752C-BE76-FF43-B5A7-B655B41BDA00}"/>
              </a:ext>
            </a:extLst>
          </p:cNvPr>
          <p:cNvSpPr txBox="1"/>
          <p:nvPr/>
        </p:nvSpPr>
        <p:spPr>
          <a:xfrm>
            <a:off x="4983754" y="1683524"/>
            <a:ext cx="7261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Si bars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F3F8275-B743-764A-8721-2F5676512C1A}"/>
              </a:ext>
            </a:extLst>
          </p:cNvPr>
          <p:cNvSpPr txBox="1"/>
          <p:nvPr/>
        </p:nvSpPr>
        <p:spPr>
          <a:xfrm>
            <a:off x="128968" y="4885355"/>
            <a:ext cx="7008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Nb</a:t>
            </a:r>
            <a:endParaRPr lang="en-US" sz="1600" dirty="0"/>
          </a:p>
          <a:p>
            <a:r>
              <a:rPr lang="en-US" sz="1600" dirty="0"/>
              <a:t>wiring</a:t>
            </a:r>
            <a:endParaRPr lang="en-US" sz="1600" baseline="-25000" dirty="0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C61E7E9-84AD-A44E-9FAE-D0EAD56173A4}"/>
              </a:ext>
            </a:extLst>
          </p:cNvPr>
          <p:cNvCxnSpPr>
            <a:cxnSpLocks/>
          </p:cNvCxnSpPr>
          <p:nvPr/>
        </p:nvCxnSpPr>
        <p:spPr>
          <a:xfrm>
            <a:off x="413657" y="5558529"/>
            <a:ext cx="3853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EF5C3B02-28DC-C549-AEF9-A3BC73ED9521}"/>
              </a:ext>
            </a:extLst>
          </p:cNvPr>
          <p:cNvSpPr/>
          <p:nvPr/>
        </p:nvSpPr>
        <p:spPr>
          <a:xfrm rot="5400000">
            <a:off x="3917060" y="813897"/>
            <a:ext cx="166031" cy="97979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F651AD8-6253-2A4B-B8ED-8AE7FA2013B1}"/>
              </a:ext>
            </a:extLst>
          </p:cNvPr>
          <p:cNvSpPr txBox="1"/>
          <p:nvPr/>
        </p:nvSpPr>
        <p:spPr>
          <a:xfrm>
            <a:off x="4936389" y="742234"/>
            <a:ext cx="14421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Anodization</a:t>
            </a:r>
            <a:endParaRPr lang="en-US" sz="1600" baseline="-250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EE92580-568F-0249-ACB3-D020CB01A8D3}"/>
              </a:ext>
            </a:extLst>
          </p:cNvPr>
          <p:cNvCxnSpPr>
            <a:cxnSpLocks/>
          </p:cNvCxnSpPr>
          <p:nvPr/>
        </p:nvCxnSpPr>
        <p:spPr>
          <a:xfrm>
            <a:off x="3504963" y="1161351"/>
            <a:ext cx="3440" cy="21945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7EAB2B8-6C65-8949-88D8-FAA504DE62B5}"/>
              </a:ext>
            </a:extLst>
          </p:cNvPr>
          <p:cNvCxnSpPr>
            <a:cxnSpLocks/>
          </p:cNvCxnSpPr>
          <p:nvPr/>
        </p:nvCxnSpPr>
        <p:spPr>
          <a:xfrm flipH="1">
            <a:off x="3415483" y="1159728"/>
            <a:ext cx="9144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A01E88A-6CB5-E74F-93CC-6B1DDAC2421E}"/>
              </a:ext>
            </a:extLst>
          </p:cNvPr>
          <p:cNvCxnSpPr>
            <a:cxnSpLocks/>
          </p:cNvCxnSpPr>
          <p:nvPr/>
        </p:nvCxnSpPr>
        <p:spPr>
          <a:xfrm flipH="1">
            <a:off x="3500836" y="2905909"/>
            <a:ext cx="3633" cy="12453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AC3986B-29AB-244A-B43B-E668DB582FBE}"/>
              </a:ext>
            </a:extLst>
          </p:cNvPr>
          <p:cNvCxnSpPr>
            <a:cxnSpLocks/>
          </p:cNvCxnSpPr>
          <p:nvPr/>
        </p:nvCxnSpPr>
        <p:spPr>
          <a:xfrm flipH="1" flipV="1">
            <a:off x="3483117" y="2920423"/>
            <a:ext cx="21712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B3CD4E84-C0A0-4945-B4DD-673DBF1ADDCF}"/>
              </a:ext>
            </a:extLst>
          </p:cNvPr>
          <p:cNvSpPr txBox="1"/>
          <p:nvPr/>
        </p:nvSpPr>
        <p:spPr>
          <a:xfrm>
            <a:off x="2883170" y="2751434"/>
            <a:ext cx="8899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10µm</a:t>
            </a:r>
          </a:p>
        </p:txBody>
      </p:sp>
    </p:spTree>
    <p:extLst>
      <p:ext uri="{BB962C8B-B14F-4D97-AF65-F5344CB8AC3E}">
        <p14:creationId xmlns:p14="http://schemas.microsoft.com/office/powerpoint/2010/main" val="1306957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ectangle 163">
            <a:extLst>
              <a:ext uri="{FF2B5EF4-FFF2-40B4-BE49-F238E27FC236}">
                <a16:creationId xmlns:a16="http://schemas.microsoft.com/office/drawing/2014/main" id="{39CFE9F3-B42F-7B41-89A9-830C2B867B65}"/>
              </a:ext>
            </a:extLst>
          </p:cNvPr>
          <p:cNvSpPr/>
          <p:nvPr/>
        </p:nvSpPr>
        <p:spPr>
          <a:xfrm>
            <a:off x="2365874" y="1500572"/>
            <a:ext cx="599018" cy="131110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8FCC1F78-3E60-6D4D-829F-C409B8E254EC}"/>
              </a:ext>
            </a:extLst>
          </p:cNvPr>
          <p:cNvSpPr/>
          <p:nvPr/>
        </p:nvSpPr>
        <p:spPr>
          <a:xfrm>
            <a:off x="835679" y="1493612"/>
            <a:ext cx="599018" cy="131110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D3656350-28D1-1A4F-8E33-E4B22C45A444}"/>
              </a:ext>
            </a:extLst>
          </p:cNvPr>
          <p:cNvSpPr/>
          <p:nvPr/>
        </p:nvSpPr>
        <p:spPr>
          <a:xfrm>
            <a:off x="3883844" y="1493612"/>
            <a:ext cx="599018" cy="131110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83ED3BE-D978-4C40-947F-5BD3029D662D}"/>
              </a:ext>
            </a:extLst>
          </p:cNvPr>
          <p:cNvSpPr/>
          <p:nvPr/>
        </p:nvSpPr>
        <p:spPr>
          <a:xfrm>
            <a:off x="3125239" y="1205696"/>
            <a:ext cx="592147" cy="1822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902557EB-31DF-0F4F-9B3E-ED6C5B32964F}"/>
              </a:ext>
            </a:extLst>
          </p:cNvPr>
          <p:cNvSpPr/>
          <p:nvPr/>
        </p:nvSpPr>
        <p:spPr>
          <a:xfrm>
            <a:off x="1601156" y="1205696"/>
            <a:ext cx="592147" cy="1822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28F57940-2C4A-B54F-AF8B-10BD378BA198}"/>
              </a:ext>
            </a:extLst>
          </p:cNvPr>
          <p:cNvSpPr txBox="1"/>
          <p:nvPr/>
        </p:nvSpPr>
        <p:spPr>
          <a:xfrm>
            <a:off x="460799" y="213068"/>
            <a:ext cx="8222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Proposed Layout of 8 x 1 STJ Array Module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765E8CB8-C66E-6245-9EB4-32DE4BFEBD3A}"/>
              </a:ext>
            </a:extLst>
          </p:cNvPr>
          <p:cNvSpPr txBox="1"/>
          <p:nvPr/>
        </p:nvSpPr>
        <p:spPr>
          <a:xfrm>
            <a:off x="1550893" y="876607"/>
            <a:ext cx="748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STJ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EB187A50-FD7E-3342-9169-BC9B3821E17E}"/>
              </a:ext>
            </a:extLst>
          </p:cNvPr>
          <p:cNvSpPr txBox="1"/>
          <p:nvPr/>
        </p:nvSpPr>
        <p:spPr>
          <a:xfrm>
            <a:off x="343770" y="3105816"/>
            <a:ext cx="60598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• Robin suggests 1 STJ per membrane for improved stability.</a:t>
            </a:r>
          </a:p>
          <a:p>
            <a:r>
              <a:rPr lang="en-US" sz="1600" dirty="0"/>
              <a:t>• Linear sub-arrays simplify wiring layout for large arrays.</a:t>
            </a:r>
          </a:p>
          <a:p>
            <a:r>
              <a:rPr lang="en-US" sz="1600" dirty="0"/>
              <a:t>• 8 pixels share one ground wire, i.e. 32 pixels will require 36 wires. </a:t>
            </a:r>
          </a:p>
          <a:p>
            <a:r>
              <a:rPr lang="en-US" sz="1600" dirty="0"/>
              <a:t>   64 pixels can be read out with a single 78-pin loom and connector.</a:t>
            </a:r>
          </a:p>
          <a:p>
            <a:r>
              <a:rPr lang="en-US" sz="1600" dirty="0"/>
              <a:t>• </a:t>
            </a:r>
            <a:r>
              <a:rPr lang="en-US" sz="1600" dirty="0" err="1"/>
              <a:t>Nb</a:t>
            </a:r>
            <a:r>
              <a:rPr lang="en-US" sz="1600" dirty="0"/>
              <a:t> wires can be routed between Al </a:t>
            </a:r>
            <a:r>
              <a:rPr lang="en-US" sz="1600" dirty="0" err="1"/>
              <a:t>thermalizers</a:t>
            </a:r>
            <a:r>
              <a:rPr lang="en-US" sz="1600" dirty="0"/>
              <a:t>.</a:t>
            </a:r>
          </a:p>
          <a:p>
            <a:r>
              <a:rPr lang="en-US" sz="1600" dirty="0"/>
              <a:t>• Pixel spacing of (STJ+80 µm) within 8 x 1 array module is set by 50 µm</a:t>
            </a:r>
          </a:p>
          <a:p>
            <a:r>
              <a:rPr lang="en-US" sz="1600" dirty="0"/>
              <a:t>   width of Si bar and 2 x 15 µm space between Si bar and STJ.</a:t>
            </a:r>
          </a:p>
          <a:p>
            <a:r>
              <a:rPr lang="en-US" sz="1600" dirty="0"/>
              <a:t>• Module spacing of (STJ width +210 µm) is set by (8+1)x 15µm wiring</a:t>
            </a:r>
          </a:p>
          <a:p>
            <a:r>
              <a:rPr lang="en-US" sz="1600" dirty="0"/>
              <a:t>   pitch plus (say) 25 µm minimum width of Al </a:t>
            </a:r>
            <a:r>
              <a:rPr lang="en-US" sz="1600" dirty="0" err="1"/>
              <a:t>thermalizer</a:t>
            </a:r>
            <a:r>
              <a:rPr lang="en-US" sz="1600" dirty="0"/>
              <a:t>. Modules</a:t>
            </a:r>
          </a:p>
          <a:p>
            <a:r>
              <a:rPr lang="en-US" sz="1600" dirty="0"/>
              <a:t>   with 70 (130, 200) µm pixels will have 280 (340, 410) µm pitch. </a:t>
            </a:r>
          </a:p>
          <a:p>
            <a:r>
              <a:rPr lang="en-US" sz="1600" dirty="0"/>
              <a:t>• All base layers must be electrically connected for anodization. </a:t>
            </a:r>
          </a:p>
          <a:p>
            <a:r>
              <a:rPr lang="en-US" sz="1600" dirty="0"/>
              <a:t>   Check how this affects the mask layout for the leads. 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0F7288F-7D10-B545-BFB4-931536BA6BFB}"/>
              </a:ext>
            </a:extLst>
          </p:cNvPr>
          <p:cNvSpPr txBox="1"/>
          <p:nvPr/>
        </p:nvSpPr>
        <p:spPr>
          <a:xfrm>
            <a:off x="516530" y="2016835"/>
            <a:ext cx="1271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Si bar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FFD610B-9099-E846-9F58-22EC6F78A2E2}"/>
              </a:ext>
            </a:extLst>
          </p:cNvPr>
          <p:cNvSpPr txBox="1"/>
          <p:nvPr/>
        </p:nvSpPr>
        <p:spPr>
          <a:xfrm>
            <a:off x="893217" y="1448024"/>
            <a:ext cx="518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SiN</a:t>
            </a:r>
            <a:endParaRPr lang="en-US" sz="16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C2C75558-2D7D-6E41-8BB2-833361EFE4A8}"/>
              </a:ext>
            </a:extLst>
          </p:cNvPr>
          <p:cNvSpPr txBox="1"/>
          <p:nvPr/>
        </p:nvSpPr>
        <p:spPr>
          <a:xfrm>
            <a:off x="916199" y="952584"/>
            <a:ext cx="518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Al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7581CA6-2381-9442-A0C9-5D9264F250A5}"/>
              </a:ext>
            </a:extLst>
          </p:cNvPr>
          <p:cNvSpPr/>
          <p:nvPr/>
        </p:nvSpPr>
        <p:spPr>
          <a:xfrm>
            <a:off x="6716740" y="1191266"/>
            <a:ext cx="1886817" cy="52405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93A5B4-8F84-B84B-877D-4C3EC76AD01E}"/>
              </a:ext>
            </a:extLst>
          </p:cNvPr>
          <p:cNvCxnSpPr>
            <a:cxnSpLocks/>
          </p:cNvCxnSpPr>
          <p:nvPr/>
        </p:nvCxnSpPr>
        <p:spPr>
          <a:xfrm>
            <a:off x="8207299" y="970859"/>
            <a:ext cx="0" cy="5351453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AAECC50D-89F5-5547-8362-D090532663BF}"/>
              </a:ext>
            </a:extLst>
          </p:cNvPr>
          <p:cNvCxnSpPr>
            <a:cxnSpLocks/>
          </p:cNvCxnSpPr>
          <p:nvPr/>
        </p:nvCxnSpPr>
        <p:spPr>
          <a:xfrm>
            <a:off x="7769892" y="6268996"/>
            <a:ext cx="443027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88BBAE7F-3B1F-B641-A959-76656FE9046E}"/>
              </a:ext>
            </a:extLst>
          </p:cNvPr>
          <p:cNvCxnSpPr>
            <a:cxnSpLocks/>
          </p:cNvCxnSpPr>
          <p:nvPr/>
        </p:nvCxnSpPr>
        <p:spPr>
          <a:xfrm>
            <a:off x="7764272" y="5608454"/>
            <a:ext cx="443027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86BCAF1-B6D8-CC4D-A733-D55490143D55}"/>
              </a:ext>
            </a:extLst>
          </p:cNvPr>
          <p:cNvCxnSpPr>
            <a:cxnSpLocks/>
          </p:cNvCxnSpPr>
          <p:nvPr/>
        </p:nvCxnSpPr>
        <p:spPr>
          <a:xfrm>
            <a:off x="7756533" y="4948439"/>
            <a:ext cx="443027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55F79891-A0CA-DA4C-ABE9-AED60057FCC5}"/>
              </a:ext>
            </a:extLst>
          </p:cNvPr>
          <p:cNvCxnSpPr>
            <a:cxnSpLocks/>
          </p:cNvCxnSpPr>
          <p:nvPr/>
        </p:nvCxnSpPr>
        <p:spPr>
          <a:xfrm>
            <a:off x="7764272" y="4297781"/>
            <a:ext cx="443027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7FE4BC07-EFF5-D94E-A7A2-BA1F65657A7D}"/>
              </a:ext>
            </a:extLst>
          </p:cNvPr>
          <p:cNvCxnSpPr>
            <a:cxnSpLocks/>
          </p:cNvCxnSpPr>
          <p:nvPr/>
        </p:nvCxnSpPr>
        <p:spPr>
          <a:xfrm>
            <a:off x="7758741" y="3635141"/>
            <a:ext cx="443027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73AA82F9-C08C-A941-BFC7-7084D50B01D2}"/>
              </a:ext>
            </a:extLst>
          </p:cNvPr>
          <p:cNvCxnSpPr>
            <a:cxnSpLocks/>
          </p:cNvCxnSpPr>
          <p:nvPr/>
        </p:nvCxnSpPr>
        <p:spPr>
          <a:xfrm>
            <a:off x="7763790" y="2974597"/>
            <a:ext cx="443027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9AFCA6C7-53D6-B74F-A666-8B5B0046A67E}"/>
              </a:ext>
            </a:extLst>
          </p:cNvPr>
          <p:cNvCxnSpPr>
            <a:cxnSpLocks/>
          </p:cNvCxnSpPr>
          <p:nvPr/>
        </p:nvCxnSpPr>
        <p:spPr>
          <a:xfrm>
            <a:off x="7769981" y="2321841"/>
            <a:ext cx="443027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14105EA-3DFF-A842-9297-35E5BB103AC3}"/>
              </a:ext>
            </a:extLst>
          </p:cNvPr>
          <p:cNvCxnSpPr>
            <a:cxnSpLocks/>
          </p:cNvCxnSpPr>
          <p:nvPr/>
        </p:nvCxnSpPr>
        <p:spPr>
          <a:xfrm>
            <a:off x="7767204" y="1657934"/>
            <a:ext cx="443027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071F8B29-7B85-2A4B-B852-8240B73788CA}"/>
              </a:ext>
            </a:extLst>
          </p:cNvPr>
          <p:cNvCxnSpPr>
            <a:cxnSpLocks/>
          </p:cNvCxnSpPr>
          <p:nvPr/>
        </p:nvCxnSpPr>
        <p:spPr>
          <a:xfrm>
            <a:off x="6759536" y="6001113"/>
            <a:ext cx="989393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4950840A-C46E-D947-A128-32F9834D9B3A}"/>
              </a:ext>
            </a:extLst>
          </p:cNvPr>
          <p:cNvCxnSpPr>
            <a:cxnSpLocks/>
          </p:cNvCxnSpPr>
          <p:nvPr/>
        </p:nvCxnSpPr>
        <p:spPr>
          <a:xfrm flipH="1">
            <a:off x="6777577" y="970618"/>
            <a:ext cx="19118" cy="5026846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09C8882D-0DEC-7848-9784-36DD469776E5}"/>
              </a:ext>
            </a:extLst>
          </p:cNvPr>
          <p:cNvSpPr txBox="1"/>
          <p:nvPr/>
        </p:nvSpPr>
        <p:spPr>
          <a:xfrm>
            <a:off x="6597197" y="647966"/>
            <a:ext cx="25610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Signals           Ground</a:t>
            </a:r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863D94A7-7705-3D46-A4CF-F9AEC3D4F33E}"/>
              </a:ext>
            </a:extLst>
          </p:cNvPr>
          <p:cNvCxnSpPr>
            <a:cxnSpLocks/>
          </p:cNvCxnSpPr>
          <p:nvPr/>
        </p:nvCxnSpPr>
        <p:spPr>
          <a:xfrm flipH="1">
            <a:off x="6880406" y="970618"/>
            <a:ext cx="2730" cy="4368804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FB5176A9-3325-EF49-8CE6-1D35AA62EFE1}"/>
              </a:ext>
            </a:extLst>
          </p:cNvPr>
          <p:cNvCxnSpPr>
            <a:cxnSpLocks/>
          </p:cNvCxnSpPr>
          <p:nvPr/>
        </p:nvCxnSpPr>
        <p:spPr>
          <a:xfrm>
            <a:off x="6975154" y="970618"/>
            <a:ext cx="0" cy="3680441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26FD9D5-23F1-1E4E-B6BC-950A8EBF044C}"/>
              </a:ext>
            </a:extLst>
          </p:cNvPr>
          <p:cNvCxnSpPr>
            <a:cxnSpLocks/>
          </p:cNvCxnSpPr>
          <p:nvPr/>
        </p:nvCxnSpPr>
        <p:spPr>
          <a:xfrm>
            <a:off x="6947237" y="4690040"/>
            <a:ext cx="805927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B645BD4F-7290-A443-936A-7EEFCC476D1D}"/>
              </a:ext>
            </a:extLst>
          </p:cNvPr>
          <p:cNvCxnSpPr>
            <a:cxnSpLocks/>
          </p:cNvCxnSpPr>
          <p:nvPr/>
        </p:nvCxnSpPr>
        <p:spPr>
          <a:xfrm>
            <a:off x="7059265" y="4017167"/>
            <a:ext cx="732695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1B168602-0CCC-A748-A2B0-00BBFE95C9F7}"/>
              </a:ext>
            </a:extLst>
          </p:cNvPr>
          <p:cNvCxnSpPr>
            <a:cxnSpLocks/>
          </p:cNvCxnSpPr>
          <p:nvPr/>
        </p:nvCxnSpPr>
        <p:spPr>
          <a:xfrm>
            <a:off x="7131123" y="3366703"/>
            <a:ext cx="550675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C360266F-2BD7-324A-B82F-608A6ECE02A1}"/>
              </a:ext>
            </a:extLst>
          </p:cNvPr>
          <p:cNvCxnSpPr>
            <a:cxnSpLocks/>
          </p:cNvCxnSpPr>
          <p:nvPr/>
        </p:nvCxnSpPr>
        <p:spPr>
          <a:xfrm>
            <a:off x="7210281" y="2703470"/>
            <a:ext cx="580086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F5767539-276E-AC4F-8615-B78DD8A50932}"/>
              </a:ext>
            </a:extLst>
          </p:cNvPr>
          <p:cNvCxnSpPr>
            <a:cxnSpLocks/>
          </p:cNvCxnSpPr>
          <p:nvPr/>
        </p:nvCxnSpPr>
        <p:spPr>
          <a:xfrm>
            <a:off x="7292102" y="2046221"/>
            <a:ext cx="498265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B2E626F1-C698-4C4D-B86D-70EE2F838FE4}"/>
              </a:ext>
            </a:extLst>
          </p:cNvPr>
          <p:cNvCxnSpPr>
            <a:cxnSpLocks/>
          </p:cNvCxnSpPr>
          <p:nvPr/>
        </p:nvCxnSpPr>
        <p:spPr>
          <a:xfrm flipV="1">
            <a:off x="7401403" y="1385459"/>
            <a:ext cx="417074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C37185D0-0EE5-EB4C-843D-C2D1B65DE828}"/>
              </a:ext>
            </a:extLst>
          </p:cNvPr>
          <p:cNvCxnSpPr>
            <a:cxnSpLocks/>
          </p:cNvCxnSpPr>
          <p:nvPr/>
        </p:nvCxnSpPr>
        <p:spPr>
          <a:xfrm>
            <a:off x="7405401" y="970618"/>
            <a:ext cx="0" cy="434832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4CD727FF-3626-ED43-AFDA-321B8735481D}"/>
              </a:ext>
            </a:extLst>
          </p:cNvPr>
          <p:cNvCxnSpPr>
            <a:cxnSpLocks/>
          </p:cNvCxnSpPr>
          <p:nvPr/>
        </p:nvCxnSpPr>
        <p:spPr>
          <a:xfrm flipH="1">
            <a:off x="7309594" y="970618"/>
            <a:ext cx="3882" cy="1075362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9272B662-0FED-A742-AA7A-F77A02325956}"/>
              </a:ext>
            </a:extLst>
          </p:cNvPr>
          <p:cNvCxnSpPr>
            <a:cxnSpLocks/>
          </p:cNvCxnSpPr>
          <p:nvPr/>
        </p:nvCxnSpPr>
        <p:spPr>
          <a:xfrm>
            <a:off x="7220141" y="970618"/>
            <a:ext cx="0" cy="1730583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B30CC754-E13E-864E-8B2F-A68D860FE0CF}"/>
              </a:ext>
            </a:extLst>
          </p:cNvPr>
          <p:cNvCxnSpPr>
            <a:cxnSpLocks/>
          </p:cNvCxnSpPr>
          <p:nvPr/>
        </p:nvCxnSpPr>
        <p:spPr>
          <a:xfrm>
            <a:off x="7143298" y="970618"/>
            <a:ext cx="0" cy="2396085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D19706D4-E471-7F42-9D30-9D80574A88B6}"/>
              </a:ext>
            </a:extLst>
          </p:cNvPr>
          <p:cNvCxnSpPr>
            <a:cxnSpLocks/>
          </p:cNvCxnSpPr>
          <p:nvPr/>
        </p:nvCxnSpPr>
        <p:spPr>
          <a:xfrm>
            <a:off x="7059265" y="970618"/>
            <a:ext cx="0" cy="3052049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Rectangle 176">
            <a:extLst>
              <a:ext uri="{FF2B5EF4-FFF2-40B4-BE49-F238E27FC236}">
                <a16:creationId xmlns:a16="http://schemas.microsoft.com/office/drawing/2014/main" id="{7AB9F54E-75A8-624A-847A-16294B9B4129}"/>
              </a:ext>
            </a:extLst>
          </p:cNvPr>
          <p:cNvSpPr/>
          <p:nvPr/>
        </p:nvSpPr>
        <p:spPr>
          <a:xfrm>
            <a:off x="7397165" y="5742022"/>
            <a:ext cx="710946" cy="1396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DBCFC1A-C1BE-674D-96E3-80974232B782}"/>
              </a:ext>
            </a:extLst>
          </p:cNvPr>
          <p:cNvSpPr/>
          <p:nvPr/>
        </p:nvSpPr>
        <p:spPr>
          <a:xfrm rot="16200000">
            <a:off x="7592618" y="5981748"/>
            <a:ext cx="320040" cy="3200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4905F24-3D5D-B446-94F7-79699E233545}"/>
              </a:ext>
            </a:extLst>
          </p:cNvPr>
          <p:cNvCxnSpPr>
            <a:cxnSpLocks/>
          </p:cNvCxnSpPr>
          <p:nvPr/>
        </p:nvCxnSpPr>
        <p:spPr>
          <a:xfrm flipH="1">
            <a:off x="6729670" y="6510394"/>
            <a:ext cx="78144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EABC5702-BF72-2440-A028-8AFF48781247}"/>
              </a:ext>
            </a:extLst>
          </p:cNvPr>
          <p:cNvSpPr txBox="1"/>
          <p:nvPr/>
        </p:nvSpPr>
        <p:spPr>
          <a:xfrm>
            <a:off x="7080444" y="6515205"/>
            <a:ext cx="12292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STJ + 30µm</a:t>
            </a: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7EFE14F8-18D2-1A4F-BF5C-CA24B446F3A0}"/>
              </a:ext>
            </a:extLst>
          </p:cNvPr>
          <p:cNvCxnSpPr>
            <a:cxnSpLocks/>
          </p:cNvCxnSpPr>
          <p:nvPr/>
        </p:nvCxnSpPr>
        <p:spPr>
          <a:xfrm flipH="1">
            <a:off x="7502660" y="6510394"/>
            <a:ext cx="4641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607095BF-1A86-074A-ACEC-A7E5ACE9C39F}"/>
              </a:ext>
            </a:extLst>
          </p:cNvPr>
          <p:cNvSpPr txBox="1"/>
          <p:nvPr/>
        </p:nvSpPr>
        <p:spPr>
          <a:xfrm>
            <a:off x="5749454" y="6322498"/>
            <a:ext cx="10489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140 µm</a:t>
            </a:r>
          </a:p>
        </p:txBody>
      </p: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A3DA46BE-31F4-034E-9EBF-6B0E5F581773}"/>
              </a:ext>
            </a:extLst>
          </p:cNvPr>
          <p:cNvCxnSpPr>
            <a:cxnSpLocks/>
          </p:cNvCxnSpPr>
          <p:nvPr/>
        </p:nvCxnSpPr>
        <p:spPr>
          <a:xfrm flipV="1">
            <a:off x="2191475" y="1207720"/>
            <a:ext cx="0" cy="734835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2E54DCEC-FECD-1A49-BB76-63E025FD1CFC}"/>
              </a:ext>
            </a:extLst>
          </p:cNvPr>
          <p:cNvCxnSpPr>
            <a:cxnSpLocks/>
          </p:cNvCxnSpPr>
          <p:nvPr/>
        </p:nvCxnSpPr>
        <p:spPr>
          <a:xfrm flipV="1">
            <a:off x="2356802" y="1334074"/>
            <a:ext cx="0" cy="60848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0E4A5BBB-A66D-8248-AFFA-7F7383ADE626}"/>
              </a:ext>
            </a:extLst>
          </p:cNvPr>
          <p:cNvCxnSpPr>
            <a:cxnSpLocks/>
            <a:endCxn id="217" idx="1"/>
          </p:cNvCxnSpPr>
          <p:nvPr/>
        </p:nvCxnSpPr>
        <p:spPr>
          <a:xfrm flipV="1">
            <a:off x="2308703" y="1089337"/>
            <a:ext cx="2525" cy="63354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F8613E73-308A-BF4D-BAAB-054ADEBD2304}"/>
              </a:ext>
            </a:extLst>
          </p:cNvPr>
          <p:cNvCxnSpPr>
            <a:cxnSpLocks/>
          </p:cNvCxnSpPr>
          <p:nvPr/>
        </p:nvCxnSpPr>
        <p:spPr>
          <a:xfrm flipH="1">
            <a:off x="2315154" y="1677126"/>
            <a:ext cx="261024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09C6A9C6-3712-6A4B-A95A-155826ED4BD5}"/>
              </a:ext>
            </a:extLst>
          </p:cNvPr>
          <p:cNvCxnSpPr>
            <a:cxnSpLocks/>
          </p:cNvCxnSpPr>
          <p:nvPr/>
        </p:nvCxnSpPr>
        <p:spPr>
          <a:xfrm flipH="1">
            <a:off x="2356802" y="1909179"/>
            <a:ext cx="35140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218A76B6-7F8F-7D4A-B1F6-523064D2E4F8}"/>
              </a:ext>
            </a:extLst>
          </p:cNvPr>
          <p:cNvCxnSpPr>
            <a:cxnSpLocks/>
          </p:cNvCxnSpPr>
          <p:nvPr/>
        </p:nvCxnSpPr>
        <p:spPr>
          <a:xfrm flipH="1" flipV="1">
            <a:off x="2365875" y="2585380"/>
            <a:ext cx="592597" cy="154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2A10F64D-3471-7E41-97DB-D64B2B41112A}"/>
              </a:ext>
            </a:extLst>
          </p:cNvPr>
          <p:cNvCxnSpPr>
            <a:cxnSpLocks/>
          </p:cNvCxnSpPr>
          <p:nvPr/>
        </p:nvCxnSpPr>
        <p:spPr>
          <a:xfrm>
            <a:off x="1837410" y="1670805"/>
            <a:ext cx="35140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B52D4BA1-F044-F849-B1D2-6E2076057EDF}"/>
              </a:ext>
            </a:extLst>
          </p:cNvPr>
          <p:cNvSpPr txBox="1"/>
          <p:nvPr/>
        </p:nvSpPr>
        <p:spPr>
          <a:xfrm>
            <a:off x="2648880" y="1710231"/>
            <a:ext cx="822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15µm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0310BB61-78EA-7C41-8419-F31683DE498D}"/>
              </a:ext>
            </a:extLst>
          </p:cNvPr>
          <p:cNvSpPr txBox="1"/>
          <p:nvPr/>
        </p:nvSpPr>
        <p:spPr>
          <a:xfrm>
            <a:off x="2520530" y="1494971"/>
            <a:ext cx="875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10µm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F7D3B924-8826-0247-89DC-C71F271661BF}"/>
              </a:ext>
            </a:extLst>
          </p:cNvPr>
          <p:cNvSpPr txBox="1"/>
          <p:nvPr/>
        </p:nvSpPr>
        <p:spPr>
          <a:xfrm>
            <a:off x="2865434" y="2206782"/>
            <a:ext cx="15950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STJ + 30µm</a:t>
            </a:r>
          </a:p>
        </p:txBody>
      </p: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9F655910-752B-7040-8293-763D2F65961B}"/>
              </a:ext>
            </a:extLst>
          </p:cNvPr>
          <p:cNvCxnSpPr>
            <a:cxnSpLocks/>
          </p:cNvCxnSpPr>
          <p:nvPr/>
        </p:nvCxnSpPr>
        <p:spPr>
          <a:xfrm>
            <a:off x="1837410" y="1892158"/>
            <a:ext cx="35140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FC47EC00-72DB-4D47-89A7-B95D50FB2CDF}"/>
              </a:ext>
            </a:extLst>
          </p:cNvPr>
          <p:cNvCxnSpPr>
            <a:cxnSpLocks/>
          </p:cNvCxnSpPr>
          <p:nvPr/>
        </p:nvCxnSpPr>
        <p:spPr>
          <a:xfrm flipH="1" flipV="1">
            <a:off x="7511119" y="5902423"/>
            <a:ext cx="0" cy="60797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01EA2F12-B117-1240-A6BC-6C71F15D085F}"/>
              </a:ext>
            </a:extLst>
          </p:cNvPr>
          <p:cNvCxnSpPr>
            <a:cxnSpLocks/>
          </p:cNvCxnSpPr>
          <p:nvPr/>
        </p:nvCxnSpPr>
        <p:spPr>
          <a:xfrm flipH="1" flipV="1">
            <a:off x="7966846" y="5935684"/>
            <a:ext cx="0" cy="60797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AA621266-3A60-6042-9860-194A12223F2E}"/>
              </a:ext>
            </a:extLst>
          </p:cNvPr>
          <p:cNvSpPr txBox="1"/>
          <p:nvPr/>
        </p:nvSpPr>
        <p:spPr>
          <a:xfrm rot="16200000">
            <a:off x="6925214" y="3280864"/>
            <a:ext cx="38400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Signal  wires  of next array module</a:t>
            </a:r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10AF1040-6DC1-B84E-BF37-B9783EA56737}"/>
              </a:ext>
            </a:extLst>
          </p:cNvPr>
          <p:cNvCxnSpPr>
            <a:cxnSpLocks/>
          </p:cNvCxnSpPr>
          <p:nvPr/>
        </p:nvCxnSpPr>
        <p:spPr>
          <a:xfrm flipH="1" flipV="1">
            <a:off x="7040010" y="6307471"/>
            <a:ext cx="654752" cy="3948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1DF0D509-0928-B94E-8C61-26BC71E04A31}"/>
              </a:ext>
            </a:extLst>
          </p:cNvPr>
          <p:cNvCxnSpPr>
            <a:cxnSpLocks/>
          </p:cNvCxnSpPr>
          <p:nvPr/>
        </p:nvCxnSpPr>
        <p:spPr>
          <a:xfrm>
            <a:off x="6488340" y="5647617"/>
            <a:ext cx="0" cy="6531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>
            <a:extLst>
              <a:ext uri="{FF2B5EF4-FFF2-40B4-BE49-F238E27FC236}">
                <a16:creationId xmlns:a16="http://schemas.microsoft.com/office/drawing/2014/main" id="{DC463453-10E8-4845-9B14-99EDEEBD5B80}"/>
              </a:ext>
            </a:extLst>
          </p:cNvPr>
          <p:cNvSpPr txBox="1"/>
          <p:nvPr/>
        </p:nvSpPr>
        <p:spPr>
          <a:xfrm>
            <a:off x="5623105" y="5878828"/>
            <a:ext cx="1366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STJ+80µm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85131678-0069-5C45-8859-0E9B3ECD97B6}"/>
              </a:ext>
            </a:extLst>
          </p:cNvPr>
          <p:cNvSpPr/>
          <p:nvPr/>
        </p:nvSpPr>
        <p:spPr>
          <a:xfrm rot="16200000">
            <a:off x="7592618" y="4661986"/>
            <a:ext cx="320040" cy="3200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F6CC8CDF-C3FE-D341-A32F-7081927C972E}"/>
              </a:ext>
            </a:extLst>
          </p:cNvPr>
          <p:cNvSpPr/>
          <p:nvPr/>
        </p:nvSpPr>
        <p:spPr>
          <a:xfrm rot="16200000">
            <a:off x="7592618" y="4002105"/>
            <a:ext cx="320040" cy="3200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A29F5518-B243-6040-89EC-349B5F1A3B5C}"/>
              </a:ext>
            </a:extLst>
          </p:cNvPr>
          <p:cNvSpPr/>
          <p:nvPr/>
        </p:nvSpPr>
        <p:spPr>
          <a:xfrm rot="16200000">
            <a:off x="7592618" y="3342224"/>
            <a:ext cx="320040" cy="3200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49A0877B-9A46-8F4E-9216-7C0C324CF3DB}"/>
              </a:ext>
            </a:extLst>
          </p:cNvPr>
          <p:cNvSpPr/>
          <p:nvPr/>
        </p:nvSpPr>
        <p:spPr>
          <a:xfrm rot="16200000">
            <a:off x="7592618" y="2682343"/>
            <a:ext cx="320040" cy="3200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18FCC054-F79D-0241-8A95-B9C5EA075D78}"/>
              </a:ext>
            </a:extLst>
          </p:cNvPr>
          <p:cNvSpPr/>
          <p:nvPr/>
        </p:nvSpPr>
        <p:spPr>
          <a:xfrm rot="16200000">
            <a:off x="7592618" y="2022462"/>
            <a:ext cx="320040" cy="3200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8E7A0381-15F8-6441-BB20-87DAEF9EC9D3}"/>
              </a:ext>
            </a:extLst>
          </p:cNvPr>
          <p:cNvSpPr/>
          <p:nvPr/>
        </p:nvSpPr>
        <p:spPr>
          <a:xfrm rot="16200000">
            <a:off x="7592618" y="1362581"/>
            <a:ext cx="320040" cy="3200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DF59812F-D62A-004D-BAED-E7B2C699D0F1}"/>
              </a:ext>
            </a:extLst>
          </p:cNvPr>
          <p:cNvSpPr txBox="1"/>
          <p:nvPr/>
        </p:nvSpPr>
        <p:spPr>
          <a:xfrm>
            <a:off x="3045509" y="870306"/>
            <a:ext cx="748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STJ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753B2844-2A7D-0F47-9D53-EAD278E3B502}"/>
              </a:ext>
            </a:extLst>
          </p:cNvPr>
          <p:cNvSpPr/>
          <p:nvPr/>
        </p:nvSpPr>
        <p:spPr>
          <a:xfrm>
            <a:off x="2312069" y="1272146"/>
            <a:ext cx="708978" cy="1158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002A9ADF-E1F4-4549-8D62-A969C3D3B45A}"/>
              </a:ext>
            </a:extLst>
          </p:cNvPr>
          <p:cNvSpPr/>
          <p:nvPr/>
        </p:nvSpPr>
        <p:spPr>
          <a:xfrm>
            <a:off x="3815959" y="1264859"/>
            <a:ext cx="674026" cy="1205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CCFC1F6-C4A3-3C4D-899F-66D8D8C384EF}"/>
              </a:ext>
            </a:extLst>
          </p:cNvPr>
          <p:cNvSpPr/>
          <p:nvPr/>
        </p:nvSpPr>
        <p:spPr>
          <a:xfrm>
            <a:off x="834068" y="1264583"/>
            <a:ext cx="674026" cy="1205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1B89F01D-1101-0D43-9CCF-08A2D397075D}"/>
              </a:ext>
            </a:extLst>
          </p:cNvPr>
          <p:cNvSpPr/>
          <p:nvPr/>
        </p:nvSpPr>
        <p:spPr>
          <a:xfrm>
            <a:off x="832385" y="1384758"/>
            <a:ext cx="3657600" cy="11581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/>
          </a:p>
        </p:txBody>
      </p: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9417C2A0-318D-D546-BB72-0539C7327A5B}"/>
              </a:ext>
            </a:extLst>
          </p:cNvPr>
          <p:cNvCxnSpPr>
            <a:cxnSpLocks/>
          </p:cNvCxnSpPr>
          <p:nvPr/>
        </p:nvCxnSpPr>
        <p:spPr>
          <a:xfrm flipH="1">
            <a:off x="2969053" y="2586289"/>
            <a:ext cx="914013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TextBox 179">
            <a:extLst>
              <a:ext uri="{FF2B5EF4-FFF2-40B4-BE49-F238E27FC236}">
                <a16:creationId xmlns:a16="http://schemas.microsoft.com/office/drawing/2014/main" id="{09682CC8-D84E-DA4F-B617-5381B8754EF2}"/>
              </a:ext>
            </a:extLst>
          </p:cNvPr>
          <p:cNvSpPr txBox="1"/>
          <p:nvPr/>
        </p:nvSpPr>
        <p:spPr>
          <a:xfrm>
            <a:off x="2290237" y="2551961"/>
            <a:ext cx="822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50 µm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535A307F-21E4-DC4C-B634-B3064290FC29}"/>
              </a:ext>
            </a:extLst>
          </p:cNvPr>
          <p:cNvSpPr txBox="1"/>
          <p:nvPr/>
        </p:nvSpPr>
        <p:spPr>
          <a:xfrm>
            <a:off x="2432640" y="705196"/>
            <a:ext cx="518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Al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42EF99FA-50A0-184D-AACA-FBA8EC87756D}"/>
              </a:ext>
            </a:extLst>
          </p:cNvPr>
          <p:cNvSpPr txBox="1"/>
          <p:nvPr/>
        </p:nvSpPr>
        <p:spPr>
          <a:xfrm>
            <a:off x="3922613" y="924121"/>
            <a:ext cx="518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Al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B73ED782-5830-9346-8E26-F59490CB6A62}"/>
              </a:ext>
            </a:extLst>
          </p:cNvPr>
          <p:cNvSpPr/>
          <p:nvPr/>
        </p:nvSpPr>
        <p:spPr>
          <a:xfrm>
            <a:off x="7397165" y="5082141"/>
            <a:ext cx="710946" cy="1396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FF0D5E02-567A-2944-845C-F8C6061C6AE9}"/>
              </a:ext>
            </a:extLst>
          </p:cNvPr>
          <p:cNvSpPr/>
          <p:nvPr/>
        </p:nvSpPr>
        <p:spPr>
          <a:xfrm>
            <a:off x="7397165" y="4422260"/>
            <a:ext cx="710946" cy="1396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0AB08E2F-3CC5-0E48-811B-A891D5539D9A}"/>
              </a:ext>
            </a:extLst>
          </p:cNvPr>
          <p:cNvSpPr/>
          <p:nvPr/>
        </p:nvSpPr>
        <p:spPr>
          <a:xfrm>
            <a:off x="7397165" y="3762379"/>
            <a:ext cx="710946" cy="1396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C549EE5C-2617-694B-80F5-2DD88D9B3B1E}"/>
              </a:ext>
            </a:extLst>
          </p:cNvPr>
          <p:cNvSpPr/>
          <p:nvPr/>
        </p:nvSpPr>
        <p:spPr>
          <a:xfrm>
            <a:off x="7397165" y="3102498"/>
            <a:ext cx="710946" cy="1396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F5B9D04C-82B8-064B-8635-05E831A9C324}"/>
              </a:ext>
            </a:extLst>
          </p:cNvPr>
          <p:cNvSpPr/>
          <p:nvPr/>
        </p:nvSpPr>
        <p:spPr>
          <a:xfrm>
            <a:off x="7397165" y="2442617"/>
            <a:ext cx="710946" cy="1396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F83A4779-85B3-E641-B985-6A062E5D3F00}"/>
              </a:ext>
            </a:extLst>
          </p:cNvPr>
          <p:cNvSpPr/>
          <p:nvPr/>
        </p:nvSpPr>
        <p:spPr>
          <a:xfrm>
            <a:off x="7397165" y="1782736"/>
            <a:ext cx="710946" cy="1396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BF1F5241-F8FB-7844-B803-3824DAA3B27B}"/>
              </a:ext>
            </a:extLst>
          </p:cNvPr>
          <p:cNvCxnSpPr>
            <a:cxnSpLocks/>
          </p:cNvCxnSpPr>
          <p:nvPr/>
        </p:nvCxnSpPr>
        <p:spPr>
          <a:xfrm>
            <a:off x="6873240" y="5341914"/>
            <a:ext cx="989393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 115">
            <a:extLst>
              <a:ext uri="{FF2B5EF4-FFF2-40B4-BE49-F238E27FC236}">
                <a16:creationId xmlns:a16="http://schemas.microsoft.com/office/drawing/2014/main" id="{E27244F7-50EC-8847-A10F-049DE3831623}"/>
              </a:ext>
            </a:extLst>
          </p:cNvPr>
          <p:cNvSpPr/>
          <p:nvPr/>
        </p:nvSpPr>
        <p:spPr>
          <a:xfrm rot="16200000">
            <a:off x="7592618" y="5321867"/>
            <a:ext cx="320040" cy="3200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B387B6FA-F557-794D-A491-5957DFEEAFF5}"/>
              </a:ext>
            </a:extLst>
          </p:cNvPr>
          <p:cNvSpPr/>
          <p:nvPr/>
        </p:nvSpPr>
        <p:spPr>
          <a:xfrm>
            <a:off x="7966846" y="2374884"/>
            <a:ext cx="190065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A3595CF3-C618-4844-81EC-1EFA196A5CCD}"/>
              </a:ext>
            </a:extLst>
          </p:cNvPr>
          <p:cNvSpPr/>
          <p:nvPr/>
        </p:nvSpPr>
        <p:spPr>
          <a:xfrm>
            <a:off x="7966846" y="3036097"/>
            <a:ext cx="190065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D84E542D-44CE-A54B-8E8F-6CB5E38C2296}"/>
              </a:ext>
            </a:extLst>
          </p:cNvPr>
          <p:cNvSpPr/>
          <p:nvPr/>
        </p:nvSpPr>
        <p:spPr>
          <a:xfrm>
            <a:off x="7966846" y="3697310"/>
            <a:ext cx="190065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59C408E1-18DB-A946-B85F-27BBB076E314}"/>
              </a:ext>
            </a:extLst>
          </p:cNvPr>
          <p:cNvSpPr/>
          <p:nvPr/>
        </p:nvSpPr>
        <p:spPr>
          <a:xfrm>
            <a:off x="7966846" y="4358523"/>
            <a:ext cx="190065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73DE5FBF-5AD5-1448-AACC-EA5FAA9F37F7}"/>
              </a:ext>
            </a:extLst>
          </p:cNvPr>
          <p:cNvSpPr/>
          <p:nvPr/>
        </p:nvSpPr>
        <p:spPr>
          <a:xfrm>
            <a:off x="7966846" y="5019736"/>
            <a:ext cx="190065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3646D9AF-EF77-1841-AA6F-8AA406AA9770}"/>
              </a:ext>
            </a:extLst>
          </p:cNvPr>
          <p:cNvSpPr/>
          <p:nvPr/>
        </p:nvSpPr>
        <p:spPr>
          <a:xfrm>
            <a:off x="7966846" y="5680948"/>
            <a:ext cx="190065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D8DBDBF0-18AD-6547-9A42-57F6AD3FE90B}"/>
              </a:ext>
            </a:extLst>
          </p:cNvPr>
          <p:cNvSpPr/>
          <p:nvPr/>
        </p:nvSpPr>
        <p:spPr>
          <a:xfrm>
            <a:off x="7966846" y="1713671"/>
            <a:ext cx="190065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274C46CB-60AC-7E4B-976A-B675DDAD0232}"/>
              </a:ext>
            </a:extLst>
          </p:cNvPr>
          <p:cNvSpPr/>
          <p:nvPr/>
        </p:nvSpPr>
        <p:spPr>
          <a:xfrm>
            <a:off x="7966846" y="1190875"/>
            <a:ext cx="190065" cy="4107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3449219D-E51B-4C45-9AB0-FF64EFC2E9CC}"/>
              </a:ext>
            </a:extLst>
          </p:cNvPr>
          <p:cNvSpPr/>
          <p:nvPr/>
        </p:nvSpPr>
        <p:spPr>
          <a:xfrm>
            <a:off x="7486092" y="1190385"/>
            <a:ext cx="674224" cy="717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539D2609-6741-EA45-BD2B-78581E6F0A09}"/>
              </a:ext>
            </a:extLst>
          </p:cNvPr>
          <p:cNvSpPr/>
          <p:nvPr/>
        </p:nvSpPr>
        <p:spPr>
          <a:xfrm>
            <a:off x="7371347" y="1438202"/>
            <a:ext cx="139772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B59826E6-E96C-B640-BB94-D9C95953CB79}"/>
              </a:ext>
            </a:extLst>
          </p:cNvPr>
          <p:cNvSpPr/>
          <p:nvPr/>
        </p:nvSpPr>
        <p:spPr>
          <a:xfrm>
            <a:off x="7290046" y="2100810"/>
            <a:ext cx="221073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778C3A95-A926-3241-8FD6-353E7F56097D}"/>
              </a:ext>
            </a:extLst>
          </p:cNvPr>
          <p:cNvSpPr/>
          <p:nvPr/>
        </p:nvSpPr>
        <p:spPr>
          <a:xfrm>
            <a:off x="7220142" y="2763418"/>
            <a:ext cx="290978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D2504ED0-5CEE-1C45-87F4-3F17EB44F7E2}"/>
              </a:ext>
            </a:extLst>
          </p:cNvPr>
          <p:cNvSpPr/>
          <p:nvPr/>
        </p:nvSpPr>
        <p:spPr>
          <a:xfrm>
            <a:off x="7124768" y="3426026"/>
            <a:ext cx="386351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71CEC8A2-7BD0-674F-9428-99F9243BAA61}"/>
              </a:ext>
            </a:extLst>
          </p:cNvPr>
          <p:cNvSpPr/>
          <p:nvPr/>
        </p:nvSpPr>
        <p:spPr>
          <a:xfrm>
            <a:off x="7037730" y="4088634"/>
            <a:ext cx="473390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3DCEE990-985E-8749-867C-E25E23CC319E}"/>
              </a:ext>
            </a:extLst>
          </p:cNvPr>
          <p:cNvSpPr/>
          <p:nvPr/>
        </p:nvSpPr>
        <p:spPr>
          <a:xfrm>
            <a:off x="6956192" y="4751242"/>
            <a:ext cx="554928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149B1471-9130-CD4B-88AA-D32A0FE1AE5A}"/>
              </a:ext>
            </a:extLst>
          </p:cNvPr>
          <p:cNvSpPr/>
          <p:nvPr/>
        </p:nvSpPr>
        <p:spPr>
          <a:xfrm>
            <a:off x="6862198" y="5413850"/>
            <a:ext cx="648922" cy="5491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1348D85E-48AE-8B48-8CD3-C35FB960A90D}"/>
              </a:ext>
            </a:extLst>
          </p:cNvPr>
          <p:cNvSpPr/>
          <p:nvPr/>
        </p:nvSpPr>
        <p:spPr>
          <a:xfrm>
            <a:off x="6767656" y="6076462"/>
            <a:ext cx="743464" cy="3578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1485EE51-70B6-9C40-BB6E-01C51A41CDD9}"/>
              </a:ext>
            </a:extLst>
          </p:cNvPr>
          <p:cNvSpPr/>
          <p:nvPr/>
        </p:nvSpPr>
        <p:spPr>
          <a:xfrm>
            <a:off x="7349572" y="6389101"/>
            <a:ext cx="1253983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DB993EA9-806E-5A45-812F-D90A7B9987DD}"/>
              </a:ext>
            </a:extLst>
          </p:cNvPr>
          <p:cNvSpPr txBox="1"/>
          <p:nvPr/>
        </p:nvSpPr>
        <p:spPr>
          <a:xfrm>
            <a:off x="2311228" y="920060"/>
            <a:ext cx="8228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60 µm</a:t>
            </a:r>
          </a:p>
        </p:txBody>
      </p: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C2467C60-3169-AE43-9B90-D31B8FAB5D40}"/>
              </a:ext>
            </a:extLst>
          </p:cNvPr>
          <p:cNvCxnSpPr>
            <a:cxnSpLocks/>
          </p:cNvCxnSpPr>
          <p:nvPr/>
        </p:nvCxnSpPr>
        <p:spPr>
          <a:xfrm flipH="1">
            <a:off x="2300082" y="1241669"/>
            <a:ext cx="7397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6720FD6B-8AB4-6A47-8502-968C4FB57A3B}"/>
              </a:ext>
            </a:extLst>
          </p:cNvPr>
          <p:cNvCxnSpPr>
            <a:cxnSpLocks/>
          </p:cNvCxnSpPr>
          <p:nvPr/>
        </p:nvCxnSpPr>
        <p:spPr>
          <a:xfrm flipV="1">
            <a:off x="3019846" y="1075661"/>
            <a:ext cx="0" cy="306897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4CE1C04F-CC53-8848-8961-E7937D441FFE}"/>
              </a:ext>
            </a:extLst>
          </p:cNvPr>
          <p:cNvCxnSpPr>
            <a:cxnSpLocks/>
          </p:cNvCxnSpPr>
          <p:nvPr/>
        </p:nvCxnSpPr>
        <p:spPr>
          <a:xfrm>
            <a:off x="8262066" y="5986851"/>
            <a:ext cx="355525" cy="7005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88862B9C-C489-B847-AB0E-A698E266CD92}"/>
              </a:ext>
            </a:extLst>
          </p:cNvPr>
          <p:cNvCxnSpPr>
            <a:cxnSpLocks/>
          </p:cNvCxnSpPr>
          <p:nvPr/>
        </p:nvCxnSpPr>
        <p:spPr>
          <a:xfrm flipH="1">
            <a:off x="8280107" y="970859"/>
            <a:ext cx="19118" cy="5026846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D92669FE-DA41-124F-BDD9-6F9BAF33CAA2}"/>
              </a:ext>
            </a:extLst>
          </p:cNvPr>
          <p:cNvCxnSpPr>
            <a:cxnSpLocks/>
          </p:cNvCxnSpPr>
          <p:nvPr/>
        </p:nvCxnSpPr>
        <p:spPr>
          <a:xfrm flipH="1">
            <a:off x="8382936" y="970859"/>
            <a:ext cx="2730" cy="4368804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735E6A17-FD68-2043-8E8F-E25E81239773}"/>
              </a:ext>
            </a:extLst>
          </p:cNvPr>
          <p:cNvCxnSpPr>
            <a:cxnSpLocks/>
          </p:cNvCxnSpPr>
          <p:nvPr/>
        </p:nvCxnSpPr>
        <p:spPr>
          <a:xfrm>
            <a:off x="8477684" y="970859"/>
            <a:ext cx="0" cy="3680441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395600FF-437D-BF41-9CE3-E4AA200C48BE}"/>
              </a:ext>
            </a:extLst>
          </p:cNvPr>
          <p:cNvCxnSpPr>
            <a:cxnSpLocks/>
          </p:cNvCxnSpPr>
          <p:nvPr/>
        </p:nvCxnSpPr>
        <p:spPr>
          <a:xfrm>
            <a:off x="8449767" y="4675778"/>
            <a:ext cx="167824" cy="7005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469E5AC5-E6B2-4D42-A482-70591B5DABA3}"/>
              </a:ext>
            </a:extLst>
          </p:cNvPr>
          <p:cNvCxnSpPr>
            <a:cxnSpLocks/>
          </p:cNvCxnSpPr>
          <p:nvPr/>
        </p:nvCxnSpPr>
        <p:spPr>
          <a:xfrm flipV="1">
            <a:off x="8375770" y="5327651"/>
            <a:ext cx="241821" cy="1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Rectangle 225">
            <a:extLst>
              <a:ext uri="{FF2B5EF4-FFF2-40B4-BE49-F238E27FC236}">
                <a16:creationId xmlns:a16="http://schemas.microsoft.com/office/drawing/2014/main" id="{EB9F589C-BD9A-134A-8193-7D95848774E9}"/>
              </a:ext>
            </a:extLst>
          </p:cNvPr>
          <p:cNvSpPr/>
          <p:nvPr/>
        </p:nvSpPr>
        <p:spPr>
          <a:xfrm>
            <a:off x="8269256" y="6069864"/>
            <a:ext cx="338151" cy="3578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5345AC05-C99A-1D4E-BCD7-C36FCFD615D8}"/>
              </a:ext>
            </a:extLst>
          </p:cNvPr>
          <p:cNvSpPr/>
          <p:nvPr/>
        </p:nvSpPr>
        <p:spPr>
          <a:xfrm>
            <a:off x="8362477" y="5403224"/>
            <a:ext cx="250845" cy="5389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3F5416DB-38E0-7A41-BD65-6F4374B41DA1}"/>
              </a:ext>
            </a:extLst>
          </p:cNvPr>
          <p:cNvSpPr/>
          <p:nvPr/>
        </p:nvSpPr>
        <p:spPr>
          <a:xfrm>
            <a:off x="8456255" y="4742911"/>
            <a:ext cx="157068" cy="5389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74C5BA1A-D97F-4449-B543-85ED9170588B}"/>
              </a:ext>
            </a:extLst>
          </p:cNvPr>
          <p:cNvCxnSpPr>
            <a:cxnSpLocks/>
          </p:cNvCxnSpPr>
          <p:nvPr/>
        </p:nvCxnSpPr>
        <p:spPr>
          <a:xfrm>
            <a:off x="8569234" y="4011667"/>
            <a:ext cx="56095" cy="0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377067EE-DB39-8346-B743-13B8323A4976}"/>
              </a:ext>
            </a:extLst>
          </p:cNvPr>
          <p:cNvCxnSpPr>
            <a:cxnSpLocks/>
          </p:cNvCxnSpPr>
          <p:nvPr/>
        </p:nvCxnSpPr>
        <p:spPr>
          <a:xfrm>
            <a:off x="8569234" y="970859"/>
            <a:ext cx="0" cy="3052049"/>
          </a:xfrm>
          <a:prstGeom prst="line">
            <a:avLst/>
          </a:prstGeom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Rectangle 230">
            <a:extLst>
              <a:ext uri="{FF2B5EF4-FFF2-40B4-BE49-F238E27FC236}">
                <a16:creationId xmlns:a16="http://schemas.microsoft.com/office/drawing/2014/main" id="{A143EC0F-962F-C04A-A0A8-B0A42DD19DA4}"/>
              </a:ext>
            </a:extLst>
          </p:cNvPr>
          <p:cNvSpPr/>
          <p:nvPr/>
        </p:nvSpPr>
        <p:spPr>
          <a:xfrm>
            <a:off x="8537299" y="4067967"/>
            <a:ext cx="80292" cy="5389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15C824F7-E170-0F44-AD4B-4D5F0EB661DD}"/>
              </a:ext>
            </a:extLst>
          </p:cNvPr>
          <p:cNvCxnSpPr>
            <a:cxnSpLocks/>
          </p:cNvCxnSpPr>
          <p:nvPr/>
        </p:nvCxnSpPr>
        <p:spPr>
          <a:xfrm flipH="1" flipV="1">
            <a:off x="8216771" y="5928427"/>
            <a:ext cx="0" cy="60797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55F258E3-E042-C847-A808-7930481F325E}"/>
              </a:ext>
            </a:extLst>
          </p:cNvPr>
          <p:cNvCxnSpPr>
            <a:cxnSpLocks/>
          </p:cNvCxnSpPr>
          <p:nvPr/>
        </p:nvCxnSpPr>
        <p:spPr>
          <a:xfrm flipH="1">
            <a:off x="7959743" y="6510394"/>
            <a:ext cx="25702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9D686EBF-E0DA-2646-B81F-F8349D6A3AB6}"/>
              </a:ext>
            </a:extLst>
          </p:cNvPr>
          <p:cNvCxnSpPr>
            <a:cxnSpLocks/>
          </p:cNvCxnSpPr>
          <p:nvPr/>
        </p:nvCxnSpPr>
        <p:spPr>
          <a:xfrm flipH="1">
            <a:off x="6487886" y="5640026"/>
            <a:ext cx="1206877" cy="188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0A3DD4C8-584E-4241-AA17-6AB4842E37C3}"/>
              </a:ext>
            </a:extLst>
          </p:cNvPr>
          <p:cNvCxnSpPr>
            <a:cxnSpLocks/>
          </p:cNvCxnSpPr>
          <p:nvPr/>
        </p:nvCxnSpPr>
        <p:spPr>
          <a:xfrm flipH="1">
            <a:off x="6480463" y="6300779"/>
            <a:ext cx="1206877" cy="188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EE4C7E75-0B2E-1C4D-B9C7-428F8B419080}"/>
              </a:ext>
            </a:extLst>
          </p:cNvPr>
          <p:cNvSpPr txBox="1"/>
          <p:nvPr/>
        </p:nvSpPr>
        <p:spPr>
          <a:xfrm>
            <a:off x="8198244" y="6330539"/>
            <a:ext cx="7967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40 µm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CEBB43B2-D9D0-8A45-B501-B7A2992A0857}"/>
              </a:ext>
            </a:extLst>
          </p:cNvPr>
          <p:cNvSpPr/>
          <p:nvPr/>
        </p:nvSpPr>
        <p:spPr>
          <a:xfrm>
            <a:off x="7449125" y="1189943"/>
            <a:ext cx="72198" cy="1543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59072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55C99717-6340-5245-BA56-8B4E57BF0F45}"/>
              </a:ext>
            </a:extLst>
          </p:cNvPr>
          <p:cNvGrpSpPr/>
          <p:nvPr/>
        </p:nvGrpSpPr>
        <p:grpSpPr>
          <a:xfrm>
            <a:off x="1277375" y="6008910"/>
            <a:ext cx="5031550" cy="91440"/>
            <a:chOff x="1534086" y="6623304"/>
            <a:chExt cx="5031550" cy="91440"/>
          </a:xfrm>
        </p:grpSpPr>
        <p:sp>
          <p:nvSpPr>
            <p:cNvPr id="417" name="Rectangle 416">
              <a:extLst>
                <a:ext uri="{FF2B5EF4-FFF2-40B4-BE49-F238E27FC236}">
                  <a16:creationId xmlns:a16="http://schemas.microsoft.com/office/drawing/2014/main" id="{68A16FA9-A22A-4E4A-92F3-586C4F6623CC}"/>
                </a:ext>
              </a:extLst>
            </p:cNvPr>
            <p:cNvSpPr/>
            <p:nvPr/>
          </p:nvSpPr>
          <p:spPr>
            <a:xfrm>
              <a:off x="153408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18" name="Rectangle 417">
              <a:extLst>
                <a:ext uri="{FF2B5EF4-FFF2-40B4-BE49-F238E27FC236}">
                  <a16:creationId xmlns:a16="http://schemas.microsoft.com/office/drawing/2014/main" id="{D1368934-B314-F34B-ADD9-99268F974DDD}"/>
                </a:ext>
              </a:extLst>
            </p:cNvPr>
            <p:cNvSpPr/>
            <p:nvPr/>
          </p:nvSpPr>
          <p:spPr>
            <a:xfrm>
              <a:off x="181637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19" name="Rectangle 418">
              <a:extLst>
                <a:ext uri="{FF2B5EF4-FFF2-40B4-BE49-F238E27FC236}">
                  <a16:creationId xmlns:a16="http://schemas.microsoft.com/office/drawing/2014/main" id="{C198456B-1EE1-4946-90E8-0F93A7872A2C}"/>
                </a:ext>
              </a:extLst>
            </p:cNvPr>
            <p:cNvSpPr/>
            <p:nvPr/>
          </p:nvSpPr>
          <p:spPr>
            <a:xfrm>
              <a:off x="266325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20" name="Rectangle 419">
              <a:extLst>
                <a:ext uri="{FF2B5EF4-FFF2-40B4-BE49-F238E27FC236}">
                  <a16:creationId xmlns:a16="http://schemas.microsoft.com/office/drawing/2014/main" id="{20F5AD7D-1EC5-3F46-801B-26C3BEB2B28F}"/>
                </a:ext>
              </a:extLst>
            </p:cNvPr>
            <p:cNvSpPr/>
            <p:nvPr/>
          </p:nvSpPr>
          <p:spPr>
            <a:xfrm>
              <a:off x="209867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21" name="Rectangle 420">
              <a:extLst>
                <a:ext uri="{FF2B5EF4-FFF2-40B4-BE49-F238E27FC236}">
                  <a16:creationId xmlns:a16="http://schemas.microsoft.com/office/drawing/2014/main" id="{B4E91326-2F9C-E64D-AF9E-B738DDF1A147}"/>
                </a:ext>
              </a:extLst>
            </p:cNvPr>
            <p:cNvSpPr/>
            <p:nvPr/>
          </p:nvSpPr>
          <p:spPr>
            <a:xfrm>
              <a:off x="294554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22" name="Rectangle 421">
              <a:extLst>
                <a:ext uri="{FF2B5EF4-FFF2-40B4-BE49-F238E27FC236}">
                  <a16:creationId xmlns:a16="http://schemas.microsoft.com/office/drawing/2014/main" id="{93B63B77-8286-564F-93A9-722884722EB1}"/>
                </a:ext>
              </a:extLst>
            </p:cNvPr>
            <p:cNvSpPr/>
            <p:nvPr/>
          </p:nvSpPr>
          <p:spPr>
            <a:xfrm>
              <a:off x="322783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23" name="Rectangle 422">
              <a:extLst>
                <a:ext uri="{FF2B5EF4-FFF2-40B4-BE49-F238E27FC236}">
                  <a16:creationId xmlns:a16="http://schemas.microsoft.com/office/drawing/2014/main" id="{9B1BCF5E-B5F5-3445-B6C4-595F2446ECEC}"/>
                </a:ext>
              </a:extLst>
            </p:cNvPr>
            <p:cNvSpPr/>
            <p:nvPr/>
          </p:nvSpPr>
          <p:spPr>
            <a:xfrm>
              <a:off x="463929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24" name="Rectangle 423">
              <a:extLst>
                <a:ext uri="{FF2B5EF4-FFF2-40B4-BE49-F238E27FC236}">
                  <a16:creationId xmlns:a16="http://schemas.microsoft.com/office/drawing/2014/main" id="{89BAFA57-6430-F441-801D-0D8FFD3D2EFC}"/>
                </a:ext>
              </a:extLst>
            </p:cNvPr>
            <p:cNvSpPr/>
            <p:nvPr/>
          </p:nvSpPr>
          <p:spPr>
            <a:xfrm>
              <a:off x="238096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25" name="Rectangle 424">
              <a:extLst>
                <a:ext uri="{FF2B5EF4-FFF2-40B4-BE49-F238E27FC236}">
                  <a16:creationId xmlns:a16="http://schemas.microsoft.com/office/drawing/2014/main" id="{EA10CCFC-979C-884B-98BF-3A64239A2680}"/>
                </a:ext>
              </a:extLst>
            </p:cNvPr>
            <p:cNvSpPr/>
            <p:nvPr/>
          </p:nvSpPr>
          <p:spPr>
            <a:xfrm>
              <a:off x="351013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26" name="Rectangle 425">
              <a:extLst>
                <a:ext uri="{FF2B5EF4-FFF2-40B4-BE49-F238E27FC236}">
                  <a16:creationId xmlns:a16="http://schemas.microsoft.com/office/drawing/2014/main" id="{B0921358-BCB5-454C-9626-14ED355DE85E}"/>
                </a:ext>
              </a:extLst>
            </p:cNvPr>
            <p:cNvSpPr/>
            <p:nvPr/>
          </p:nvSpPr>
          <p:spPr>
            <a:xfrm>
              <a:off x="379242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27" name="Rectangle 426">
              <a:extLst>
                <a:ext uri="{FF2B5EF4-FFF2-40B4-BE49-F238E27FC236}">
                  <a16:creationId xmlns:a16="http://schemas.microsoft.com/office/drawing/2014/main" id="{DF83BA99-05A7-1444-AA87-8E85E672F9EC}"/>
                </a:ext>
              </a:extLst>
            </p:cNvPr>
            <p:cNvSpPr/>
            <p:nvPr/>
          </p:nvSpPr>
          <p:spPr>
            <a:xfrm>
              <a:off x="506273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28" name="Rectangle 427">
              <a:extLst>
                <a:ext uri="{FF2B5EF4-FFF2-40B4-BE49-F238E27FC236}">
                  <a16:creationId xmlns:a16="http://schemas.microsoft.com/office/drawing/2014/main" id="{181E6EEF-5F65-144C-8568-71DACF611F6B}"/>
                </a:ext>
              </a:extLst>
            </p:cNvPr>
            <p:cNvSpPr/>
            <p:nvPr/>
          </p:nvSpPr>
          <p:spPr>
            <a:xfrm>
              <a:off x="421586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29" name="Rectangle 428">
              <a:extLst>
                <a:ext uri="{FF2B5EF4-FFF2-40B4-BE49-F238E27FC236}">
                  <a16:creationId xmlns:a16="http://schemas.microsoft.com/office/drawing/2014/main" id="{C76EF225-107E-E347-B717-FA91E26AB49C}"/>
                </a:ext>
              </a:extLst>
            </p:cNvPr>
            <p:cNvSpPr/>
            <p:nvPr/>
          </p:nvSpPr>
          <p:spPr>
            <a:xfrm>
              <a:off x="548617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30" name="Rectangle 429">
              <a:extLst>
                <a:ext uri="{FF2B5EF4-FFF2-40B4-BE49-F238E27FC236}">
                  <a16:creationId xmlns:a16="http://schemas.microsoft.com/office/drawing/2014/main" id="{277B4850-92BD-EE45-B452-EEA970E42E69}"/>
                </a:ext>
              </a:extLst>
            </p:cNvPr>
            <p:cNvSpPr/>
            <p:nvPr/>
          </p:nvSpPr>
          <p:spPr>
            <a:xfrm>
              <a:off x="590961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31" name="Rectangle 430">
              <a:extLst>
                <a:ext uri="{FF2B5EF4-FFF2-40B4-BE49-F238E27FC236}">
                  <a16:creationId xmlns:a16="http://schemas.microsoft.com/office/drawing/2014/main" id="{A91F085A-9AF1-644D-A782-D07D9A08EFB3}"/>
                </a:ext>
              </a:extLst>
            </p:cNvPr>
            <p:cNvSpPr/>
            <p:nvPr/>
          </p:nvSpPr>
          <p:spPr>
            <a:xfrm>
              <a:off x="633305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33" name="Rectangle 432">
              <a:extLst>
                <a:ext uri="{FF2B5EF4-FFF2-40B4-BE49-F238E27FC236}">
                  <a16:creationId xmlns:a16="http://schemas.microsoft.com/office/drawing/2014/main" id="{49C1CF7D-549D-814F-805B-294440F2E855}"/>
                </a:ext>
              </a:extLst>
            </p:cNvPr>
            <p:cNvSpPr/>
            <p:nvPr/>
          </p:nvSpPr>
          <p:spPr>
            <a:xfrm>
              <a:off x="167523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34" name="Rectangle 433">
              <a:extLst>
                <a:ext uri="{FF2B5EF4-FFF2-40B4-BE49-F238E27FC236}">
                  <a16:creationId xmlns:a16="http://schemas.microsoft.com/office/drawing/2014/main" id="{7336B6A5-29A7-7B46-B4D0-2037C1E69816}"/>
                </a:ext>
              </a:extLst>
            </p:cNvPr>
            <p:cNvSpPr/>
            <p:nvPr/>
          </p:nvSpPr>
          <p:spPr>
            <a:xfrm>
              <a:off x="195752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35" name="Rectangle 434">
              <a:extLst>
                <a:ext uri="{FF2B5EF4-FFF2-40B4-BE49-F238E27FC236}">
                  <a16:creationId xmlns:a16="http://schemas.microsoft.com/office/drawing/2014/main" id="{7343CD1D-26CF-2B4A-BAE7-FC99BAA9567D}"/>
                </a:ext>
              </a:extLst>
            </p:cNvPr>
            <p:cNvSpPr/>
            <p:nvPr/>
          </p:nvSpPr>
          <p:spPr>
            <a:xfrm>
              <a:off x="280440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36" name="Rectangle 435">
              <a:extLst>
                <a:ext uri="{FF2B5EF4-FFF2-40B4-BE49-F238E27FC236}">
                  <a16:creationId xmlns:a16="http://schemas.microsoft.com/office/drawing/2014/main" id="{C9E87662-8781-8C4C-876F-966F5CF2FD84}"/>
                </a:ext>
              </a:extLst>
            </p:cNvPr>
            <p:cNvSpPr/>
            <p:nvPr/>
          </p:nvSpPr>
          <p:spPr>
            <a:xfrm>
              <a:off x="223981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37" name="Rectangle 436">
              <a:extLst>
                <a:ext uri="{FF2B5EF4-FFF2-40B4-BE49-F238E27FC236}">
                  <a16:creationId xmlns:a16="http://schemas.microsoft.com/office/drawing/2014/main" id="{FBBBF714-3556-764E-80E3-397C2E5D1A97}"/>
                </a:ext>
              </a:extLst>
            </p:cNvPr>
            <p:cNvSpPr/>
            <p:nvPr/>
          </p:nvSpPr>
          <p:spPr>
            <a:xfrm>
              <a:off x="308669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38" name="Rectangle 437">
              <a:extLst>
                <a:ext uri="{FF2B5EF4-FFF2-40B4-BE49-F238E27FC236}">
                  <a16:creationId xmlns:a16="http://schemas.microsoft.com/office/drawing/2014/main" id="{09069AD5-35D2-ED46-841F-73F2014BB3DB}"/>
                </a:ext>
              </a:extLst>
            </p:cNvPr>
            <p:cNvSpPr/>
            <p:nvPr/>
          </p:nvSpPr>
          <p:spPr>
            <a:xfrm>
              <a:off x="336898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39" name="Rectangle 438">
              <a:extLst>
                <a:ext uri="{FF2B5EF4-FFF2-40B4-BE49-F238E27FC236}">
                  <a16:creationId xmlns:a16="http://schemas.microsoft.com/office/drawing/2014/main" id="{459C059F-589F-424B-9349-18DCD3061E0C}"/>
                </a:ext>
              </a:extLst>
            </p:cNvPr>
            <p:cNvSpPr/>
            <p:nvPr/>
          </p:nvSpPr>
          <p:spPr>
            <a:xfrm>
              <a:off x="492159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40" name="Rectangle 439">
              <a:extLst>
                <a:ext uri="{FF2B5EF4-FFF2-40B4-BE49-F238E27FC236}">
                  <a16:creationId xmlns:a16="http://schemas.microsoft.com/office/drawing/2014/main" id="{44CE1240-47C7-6140-BC64-908BFD2CE67C}"/>
                </a:ext>
              </a:extLst>
            </p:cNvPr>
            <p:cNvSpPr/>
            <p:nvPr/>
          </p:nvSpPr>
          <p:spPr>
            <a:xfrm>
              <a:off x="252210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41" name="Rectangle 440">
              <a:extLst>
                <a:ext uri="{FF2B5EF4-FFF2-40B4-BE49-F238E27FC236}">
                  <a16:creationId xmlns:a16="http://schemas.microsoft.com/office/drawing/2014/main" id="{48541A6D-3AA8-1444-A140-5E3A6604539E}"/>
                </a:ext>
              </a:extLst>
            </p:cNvPr>
            <p:cNvSpPr/>
            <p:nvPr/>
          </p:nvSpPr>
          <p:spPr>
            <a:xfrm>
              <a:off x="365127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42" name="Rectangle 441">
              <a:extLst>
                <a:ext uri="{FF2B5EF4-FFF2-40B4-BE49-F238E27FC236}">
                  <a16:creationId xmlns:a16="http://schemas.microsoft.com/office/drawing/2014/main" id="{2BC2D80D-38B2-CC41-875B-A64A11764AB1}"/>
                </a:ext>
              </a:extLst>
            </p:cNvPr>
            <p:cNvSpPr/>
            <p:nvPr/>
          </p:nvSpPr>
          <p:spPr>
            <a:xfrm>
              <a:off x="407471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43" name="Rectangle 442">
              <a:extLst>
                <a:ext uri="{FF2B5EF4-FFF2-40B4-BE49-F238E27FC236}">
                  <a16:creationId xmlns:a16="http://schemas.microsoft.com/office/drawing/2014/main" id="{F4C766F5-8D6D-4942-B38E-D9782A151076}"/>
                </a:ext>
              </a:extLst>
            </p:cNvPr>
            <p:cNvSpPr/>
            <p:nvPr/>
          </p:nvSpPr>
          <p:spPr>
            <a:xfrm>
              <a:off x="534502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44" name="Rectangle 443">
              <a:extLst>
                <a:ext uri="{FF2B5EF4-FFF2-40B4-BE49-F238E27FC236}">
                  <a16:creationId xmlns:a16="http://schemas.microsoft.com/office/drawing/2014/main" id="{4482C5AA-55D9-7143-8236-11A1D261A34E}"/>
                </a:ext>
              </a:extLst>
            </p:cNvPr>
            <p:cNvSpPr/>
            <p:nvPr/>
          </p:nvSpPr>
          <p:spPr>
            <a:xfrm>
              <a:off x="449815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45" name="Rectangle 444">
              <a:extLst>
                <a:ext uri="{FF2B5EF4-FFF2-40B4-BE49-F238E27FC236}">
                  <a16:creationId xmlns:a16="http://schemas.microsoft.com/office/drawing/2014/main" id="{82F5920B-982C-C84B-BBF1-E3E822D80FE2}"/>
                </a:ext>
              </a:extLst>
            </p:cNvPr>
            <p:cNvSpPr/>
            <p:nvPr/>
          </p:nvSpPr>
          <p:spPr>
            <a:xfrm>
              <a:off x="576846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46" name="Rectangle 445">
              <a:extLst>
                <a:ext uri="{FF2B5EF4-FFF2-40B4-BE49-F238E27FC236}">
                  <a16:creationId xmlns:a16="http://schemas.microsoft.com/office/drawing/2014/main" id="{9B70A335-4DDB-2341-A85D-56550C1B0B69}"/>
                </a:ext>
              </a:extLst>
            </p:cNvPr>
            <p:cNvSpPr/>
            <p:nvPr/>
          </p:nvSpPr>
          <p:spPr>
            <a:xfrm>
              <a:off x="619190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48" name="Rectangle 447">
              <a:extLst>
                <a:ext uri="{FF2B5EF4-FFF2-40B4-BE49-F238E27FC236}">
                  <a16:creationId xmlns:a16="http://schemas.microsoft.com/office/drawing/2014/main" id="{66AD47A4-8034-804E-AED4-FCD03EA2234E}"/>
                </a:ext>
              </a:extLst>
            </p:cNvPr>
            <p:cNvSpPr/>
            <p:nvPr/>
          </p:nvSpPr>
          <p:spPr>
            <a:xfrm>
              <a:off x="520388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49" name="Rectangle 448">
              <a:extLst>
                <a:ext uri="{FF2B5EF4-FFF2-40B4-BE49-F238E27FC236}">
                  <a16:creationId xmlns:a16="http://schemas.microsoft.com/office/drawing/2014/main" id="{9E8C3BA4-437D-A84B-8FFA-39B402D6C3D0}"/>
                </a:ext>
              </a:extLst>
            </p:cNvPr>
            <p:cNvSpPr/>
            <p:nvPr/>
          </p:nvSpPr>
          <p:spPr>
            <a:xfrm>
              <a:off x="393356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50" name="Rectangle 449">
              <a:extLst>
                <a:ext uri="{FF2B5EF4-FFF2-40B4-BE49-F238E27FC236}">
                  <a16:creationId xmlns:a16="http://schemas.microsoft.com/office/drawing/2014/main" id="{AD6A6572-D621-924D-9AA7-0C2805FC2262}"/>
                </a:ext>
              </a:extLst>
            </p:cNvPr>
            <p:cNvSpPr/>
            <p:nvPr/>
          </p:nvSpPr>
          <p:spPr>
            <a:xfrm>
              <a:off x="435700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51" name="Rectangle 450">
              <a:extLst>
                <a:ext uri="{FF2B5EF4-FFF2-40B4-BE49-F238E27FC236}">
                  <a16:creationId xmlns:a16="http://schemas.microsoft.com/office/drawing/2014/main" id="{90173976-4243-3945-ADF8-8D7AA60D9BDA}"/>
                </a:ext>
              </a:extLst>
            </p:cNvPr>
            <p:cNvSpPr/>
            <p:nvPr/>
          </p:nvSpPr>
          <p:spPr>
            <a:xfrm>
              <a:off x="562732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52" name="Rectangle 451">
              <a:extLst>
                <a:ext uri="{FF2B5EF4-FFF2-40B4-BE49-F238E27FC236}">
                  <a16:creationId xmlns:a16="http://schemas.microsoft.com/office/drawing/2014/main" id="{E50D0F3A-B3DD-E644-BA33-956C1C3C57E5}"/>
                </a:ext>
              </a:extLst>
            </p:cNvPr>
            <p:cNvSpPr/>
            <p:nvPr/>
          </p:nvSpPr>
          <p:spPr>
            <a:xfrm>
              <a:off x="478044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53" name="Rectangle 452">
              <a:extLst>
                <a:ext uri="{FF2B5EF4-FFF2-40B4-BE49-F238E27FC236}">
                  <a16:creationId xmlns:a16="http://schemas.microsoft.com/office/drawing/2014/main" id="{8BE056DE-655B-AC4D-ADA7-D06D40441114}"/>
                </a:ext>
              </a:extLst>
            </p:cNvPr>
            <p:cNvSpPr/>
            <p:nvPr/>
          </p:nvSpPr>
          <p:spPr>
            <a:xfrm>
              <a:off x="605075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54" name="Rectangle 453">
              <a:extLst>
                <a:ext uri="{FF2B5EF4-FFF2-40B4-BE49-F238E27FC236}">
                  <a16:creationId xmlns:a16="http://schemas.microsoft.com/office/drawing/2014/main" id="{7B1710F9-80E7-024C-9BD7-41018AA28668}"/>
                </a:ext>
              </a:extLst>
            </p:cNvPr>
            <p:cNvSpPr/>
            <p:nvPr/>
          </p:nvSpPr>
          <p:spPr>
            <a:xfrm>
              <a:off x="647419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5D217C5-98C9-3A45-A4C8-54576C160672}"/>
              </a:ext>
            </a:extLst>
          </p:cNvPr>
          <p:cNvGrpSpPr/>
          <p:nvPr/>
        </p:nvGrpSpPr>
        <p:grpSpPr>
          <a:xfrm>
            <a:off x="1013678" y="785427"/>
            <a:ext cx="91440" cy="5031550"/>
            <a:chOff x="768096" y="1029046"/>
            <a:chExt cx="91440" cy="5031550"/>
          </a:xfrm>
        </p:grpSpPr>
        <p:sp>
          <p:nvSpPr>
            <p:cNvPr id="458" name="Rectangle 457">
              <a:extLst>
                <a:ext uri="{FF2B5EF4-FFF2-40B4-BE49-F238E27FC236}">
                  <a16:creationId xmlns:a16="http://schemas.microsoft.com/office/drawing/2014/main" id="{19A446A9-7A50-0047-A8A2-23C69A4A4618}"/>
                </a:ext>
              </a:extLst>
            </p:cNvPr>
            <p:cNvSpPr/>
            <p:nvPr/>
          </p:nvSpPr>
          <p:spPr>
            <a:xfrm rot="16200000">
              <a:off x="768096" y="5969156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59" name="Rectangle 458">
              <a:extLst>
                <a:ext uri="{FF2B5EF4-FFF2-40B4-BE49-F238E27FC236}">
                  <a16:creationId xmlns:a16="http://schemas.microsoft.com/office/drawing/2014/main" id="{339BEB7D-BEBB-4C4A-95C8-D20C863A1823}"/>
                </a:ext>
              </a:extLst>
            </p:cNvPr>
            <p:cNvSpPr/>
            <p:nvPr/>
          </p:nvSpPr>
          <p:spPr>
            <a:xfrm rot="16200000">
              <a:off x="768096" y="568686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0" name="Rectangle 459">
              <a:extLst>
                <a:ext uri="{FF2B5EF4-FFF2-40B4-BE49-F238E27FC236}">
                  <a16:creationId xmlns:a16="http://schemas.microsoft.com/office/drawing/2014/main" id="{C39425BB-8C72-E340-873D-0E3534D14FE8}"/>
                </a:ext>
              </a:extLst>
            </p:cNvPr>
            <p:cNvSpPr/>
            <p:nvPr/>
          </p:nvSpPr>
          <p:spPr>
            <a:xfrm rot="16200000">
              <a:off x="768096" y="4839988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1" name="Rectangle 460">
              <a:extLst>
                <a:ext uri="{FF2B5EF4-FFF2-40B4-BE49-F238E27FC236}">
                  <a16:creationId xmlns:a16="http://schemas.microsoft.com/office/drawing/2014/main" id="{7AD633B7-1402-FB47-B686-4498E8A292A7}"/>
                </a:ext>
              </a:extLst>
            </p:cNvPr>
            <p:cNvSpPr/>
            <p:nvPr/>
          </p:nvSpPr>
          <p:spPr>
            <a:xfrm rot="16200000">
              <a:off x="768096" y="5404572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2" name="Rectangle 461">
              <a:extLst>
                <a:ext uri="{FF2B5EF4-FFF2-40B4-BE49-F238E27FC236}">
                  <a16:creationId xmlns:a16="http://schemas.microsoft.com/office/drawing/2014/main" id="{5E04D439-2D0A-D841-908B-26A7BAFEEED6}"/>
                </a:ext>
              </a:extLst>
            </p:cNvPr>
            <p:cNvSpPr/>
            <p:nvPr/>
          </p:nvSpPr>
          <p:spPr>
            <a:xfrm rot="16200000">
              <a:off x="768096" y="4557696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3" name="Rectangle 462">
              <a:extLst>
                <a:ext uri="{FF2B5EF4-FFF2-40B4-BE49-F238E27FC236}">
                  <a16:creationId xmlns:a16="http://schemas.microsoft.com/office/drawing/2014/main" id="{22F52AE5-7574-0245-8A1B-C7D1B16EFB72}"/>
                </a:ext>
              </a:extLst>
            </p:cNvPr>
            <p:cNvSpPr/>
            <p:nvPr/>
          </p:nvSpPr>
          <p:spPr>
            <a:xfrm rot="16200000">
              <a:off x="768096" y="42754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4" name="Rectangle 463">
              <a:extLst>
                <a:ext uri="{FF2B5EF4-FFF2-40B4-BE49-F238E27FC236}">
                  <a16:creationId xmlns:a16="http://schemas.microsoft.com/office/drawing/2014/main" id="{BA9EB0BB-E55C-0A45-B06F-876CB195610F}"/>
                </a:ext>
              </a:extLst>
            </p:cNvPr>
            <p:cNvSpPr/>
            <p:nvPr/>
          </p:nvSpPr>
          <p:spPr>
            <a:xfrm rot="16200000">
              <a:off x="768096" y="286394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5" name="Rectangle 464">
              <a:extLst>
                <a:ext uri="{FF2B5EF4-FFF2-40B4-BE49-F238E27FC236}">
                  <a16:creationId xmlns:a16="http://schemas.microsoft.com/office/drawing/2014/main" id="{5A81CC6F-616B-E445-A745-B37A7A3810CC}"/>
                </a:ext>
              </a:extLst>
            </p:cNvPr>
            <p:cNvSpPr/>
            <p:nvPr/>
          </p:nvSpPr>
          <p:spPr>
            <a:xfrm rot="16200000">
              <a:off x="768096" y="512228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6" name="Rectangle 465">
              <a:extLst>
                <a:ext uri="{FF2B5EF4-FFF2-40B4-BE49-F238E27FC236}">
                  <a16:creationId xmlns:a16="http://schemas.microsoft.com/office/drawing/2014/main" id="{FC6554EC-CB3B-CE4F-8F40-6F9FCEF6D258}"/>
                </a:ext>
              </a:extLst>
            </p:cNvPr>
            <p:cNvSpPr/>
            <p:nvPr/>
          </p:nvSpPr>
          <p:spPr>
            <a:xfrm rot="16200000">
              <a:off x="768096" y="3993112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7" name="Rectangle 466">
              <a:extLst>
                <a:ext uri="{FF2B5EF4-FFF2-40B4-BE49-F238E27FC236}">
                  <a16:creationId xmlns:a16="http://schemas.microsoft.com/office/drawing/2014/main" id="{BE3764B6-BB79-0042-95AD-75C8596824A7}"/>
                </a:ext>
              </a:extLst>
            </p:cNvPr>
            <p:cNvSpPr/>
            <p:nvPr/>
          </p:nvSpPr>
          <p:spPr>
            <a:xfrm rot="16200000">
              <a:off x="768096" y="371082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8" name="Rectangle 467">
              <a:extLst>
                <a:ext uri="{FF2B5EF4-FFF2-40B4-BE49-F238E27FC236}">
                  <a16:creationId xmlns:a16="http://schemas.microsoft.com/office/drawing/2014/main" id="{267E8D47-75A9-894C-BD94-85843BCAE073}"/>
                </a:ext>
              </a:extLst>
            </p:cNvPr>
            <p:cNvSpPr/>
            <p:nvPr/>
          </p:nvSpPr>
          <p:spPr>
            <a:xfrm rot="16200000">
              <a:off x="768096" y="2440506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69" name="Rectangle 468">
              <a:extLst>
                <a:ext uri="{FF2B5EF4-FFF2-40B4-BE49-F238E27FC236}">
                  <a16:creationId xmlns:a16="http://schemas.microsoft.com/office/drawing/2014/main" id="{B1BF984F-5C9F-C143-B016-A2B6D1F41A23}"/>
                </a:ext>
              </a:extLst>
            </p:cNvPr>
            <p:cNvSpPr/>
            <p:nvPr/>
          </p:nvSpPr>
          <p:spPr>
            <a:xfrm rot="16200000">
              <a:off x="768096" y="3287382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70" name="Rectangle 469">
              <a:extLst>
                <a:ext uri="{FF2B5EF4-FFF2-40B4-BE49-F238E27FC236}">
                  <a16:creationId xmlns:a16="http://schemas.microsoft.com/office/drawing/2014/main" id="{721BC669-38BC-2847-BAC3-BDFE645E6A55}"/>
                </a:ext>
              </a:extLst>
            </p:cNvPr>
            <p:cNvSpPr/>
            <p:nvPr/>
          </p:nvSpPr>
          <p:spPr>
            <a:xfrm rot="16200000">
              <a:off x="768096" y="2017068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71" name="Rectangle 470">
              <a:extLst>
                <a:ext uri="{FF2B5EF4-FFF2-40B4-BE49-F238E27FC236}">
                  <a16:creationId xmlns:a16="http://schemas.microsoft.com/office/drawing/2014/main" id="{56371A3E-0AAB-0042-96D0-D3892FEF4763}"/>
                </a:ext>
              </a:extLst>
            </p:cNvPr>
            <p:cNvSpPr/>
            <p:nvPr/>
          </p:nvSpPr>
          <p:spPr>
            <a:xfrm rot="16200000">
              <a:off x="768096" y="159363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72" name="Rectangle 471">
              <a:extLst>
                <a:ext uri="{FF2B5EF4-FFF2-40B4-BE49-F238E27FC236}">
                  <a16:creationId xmlns:a16="http://schemas.microsoft.com/office/drawing/2014/main" id="{4C3CCF59-BF21-2D45-9A79-7889BAEF43EA}"/>
                </a:ext>
              </a:extLst>
            </p:cNvPr>
            <p:cNvSpPr/>
            <p:nvPr/>
          </p:nvSpPr>
          <p:spPr>
            <a:xfrm rot="16200000">
              <a:off x="768096" y="1170192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74" name="Rectangle 473">
              <a:extLst>
                <a:ext uri="{FF2B5EF4-FFF2-40B4-BE49-F238E27FC236}">
                  <a16:creationId xmlns:a16="http://schemas.microsoft.com/office/drawing/2014/main" id="{E4EB146D-52CC-9A4A-91A8-2B3304934A01}"/>
                </a:ext>
              </a:extLst>
            </p:cNvPr>
            <p:cNvSpPr/>
            <p:nvPr/>
          </p:nvSpPr>
          <p:spPr>
            <a:xfrm rot="16200000">
              <a:off x="768096" y="582801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75" name="Rectangle 474">
              <a:extLst>
                <a:ext uri="{FF2B5EF4-FFF2-40B4-BE49-F238E27FC236}">
                  <a16:creationId xmlns:a16="http://schemas.microsoft.com/office/drawing/2014/main" id="{9B2371F7-3207-4C49-8DFE-56EE9F22FC88}"/>
                </a:ext>
              </a:extLst>
            </p:cNvPr>
            <p:cNvSpPr/>
            <p:nvPr/>
          </p:nvSpPr>
          <p:spPr>
            <a:xfrm rot="16200000">
              <a:off x="768096" y="5545718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76" name="Rectangle 475">
              <a:extLst>
                <a:ext uri="{FF2B5EF4-FFF2-40B4-BE49-F238E27FC236}">
                  <a16:creationId xmlns:a16="http://schemas.microsoft.com/office/drawing/2014/main" id="{119257A7-EBB5-4541-87B2-738897FD6CF1}"/>
                </a:ext>
              </a:extLst>
            </p:cNvPr>
            <p:cNvSpPr/>
            <p:nvPr/>
          </p:nvSpPr>
          <p:spPr>
            <a:xfrm rot="16200000">
              <a:off x="768096" y="4698842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77" name="Rectangle 476">
              <a:extLst>
                <a:ext uri="{FF2B5EF4-FFF2-40B4-BE49-F238E27FC236}">
                  <a16:creationId xmlns:a16="http://schemas.microsoft.com/office/drawing/2014/main" id="{9913C3DA-9D0F-3943-8BD4-5E8EDBCED085}"/>
                </a:ext>
              </a:extLst>
            </p:cNvPr>
            <p:cNvSpPr/>
            <p:nvPr/>
          </p:nvSpPr>
          <p:spPr>
            <a:xfrm rot="16200000">
              <a:off x="768096" y="5263426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78" name="Rectangle 477">
              <a:extLst>
                <a:ext uri="{FF2B5EF4-FFF2-40B4-BE49-F238E27FC236}">
                  <a16:creationId xmlns:a16="http://schemas.microsoft.com/office/drawing/2014/main" id="{6B9491CC-2667-1446-87D2-8ACEC95799F9}"/>
                </a:ext>
              </a:extLst>
            </p:cNvPr>
            <p:cNvSpPr/>
            <p:nvPr/>
          </p:nvSpPr>
          <p:spPr>
            <a:xfrm rot="16200000">
              <a:off x="768096" y="441655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79" name="Rectangle 478">
              <a:extLst>
                <a:ext uri="{FF2B5EF4-FFF2-40B4-BE49-F238E27FC236}">
                  <a16:creationId xmlns:a16="http://schemas.microsoft.com/office/drawing/2014/main" id="{442ABB09-61EC-D94E-A675-221D50604429}"/>
                </a:ext>
              </a:extLst>
            </p:cNvPr>
            <p:cNvSpPr/>
            <p:nvPr/>
          </p:nvSpPr>
          <p:spPr>
            <a:xfrm rot="16200000">
              <a:off x="768096" y="4134258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80" name="Rectangle 479">
              <a:extLst>
                <a:ext uri="{FF2B5EF4-FFF2-40B4-BE49-F238E27FC236}">
                  <a16:creationId xmlns:a16="http://schemas.microsoft.com/office/drawing/2014/main" id="{9B1E489C-B140-6149-84EA-8678AF84AF88}"/>
                </a:ext>
              </a:extLst>
            </p:cNvPr>
            <p:cNvSpPr/>
            <p:nvPr/>
          </p:nvSpPr>
          <p:spPr>
            <a:xfrm rot="16200000">
              <a:off x="768096" y="2581652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81" name="Rectangle 480">
              <a:extLst>
                <a:ext uri="{FF2B5EF4-FFF2-40B4-BE49-F238E27FC236}">
                  <a16:creationId xmlns:a16="http://schemas.microsoft.com/office/drawing/2014/main" id="{93FB3847-7D66-BB4D-8E84-C6BEB12A8AA4}"/>
                </a:ext>
              </a:extLst>
            </p:cNvPr>
            <p:cNvSpPr/>
            <p:nvPr/>
          </p:nvSpPr>
          <p:spPr>
            <a:xfrm rot="16200000">
              <a:off x="768096" y="498113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82" name="Rectangle 481">
              <a:extLst>
                <a:ext uri="{FF2B5EF4-FFF2-40B4-BE49-F238E27FC236}">
                  <a16:creationId xmlns:a16="http://schemas.microsoft.com/office/drawing/2014/main" id="{D55E7536-1D9D-BC45-AC3F-516EB76F95D4}"/>
                </a:ext>
              </a:extLst>
            </p:cNvPr>
            <p:cNvSpPr/>
            <p:nvPr/>
          </p:nvSpPr>
          <p:spPr>
            <a:xfrm rot="16200000">
              <a:off x="768096" y="3851966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83" name="Rectangle 482">
              <a:extLst>
                <a:ext uri="{FF2B5EF4-FFF2-40B4-BE49-F238E27FC236}">
                  <a16:creationId xmlns:a16="http://schemas.microsoft.com/office/drawing/2014/main" id="{1378906C-D353-7E45-9682-E2411C058A80}"/>
                </a:ext>
              </a:extLst>
            </p:cNvPr>
            <p:cNvSpPr/>
            <p:nvPr/>
          </p:nvSpPr>
          <p:spPr>
            <a:xfrm rot="16200000">
              <a:off x="768096" y="3428528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84" name="Rectangle 483">
              <a:extLst>
                <a:ext uri="{FF2B5EF4-FFF2-40B4-BE49-F238E27FC236}">
                  <a16:creationId xmlns:a16="http://schemas.microsoft.com/office/drawing/2014/main" id="{C94EAA79-DD19-E344-BCD5-C7950E859043}"/>
                </a:ext>
              </a:extLst>
            </p:cNvPr>
            <p:cNvSpPr/>
            <p:nvPr/>
          </p:nvSpPr>
          <p:spPr>
            <a:xfrm rot="16200000">
              <a:off x="768096" y="215821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85" name="Rectangle 484">
              <a:extLst>
                <a:ext uri="{FF2B5EF4-FFF2-40B4-BE49-F238E27FC236}">
                  <a16:creationId xmlns:a16="http://schemas.microsoft.com/office/drawing/2014/main" id="{228ADAAF-FC5E-7D48-81DE-46F8B8AEFBE7}"/>
                </a:ext>
              </a:extLst>
            </p:cNvPr>
            <p:cNvSpPr/>
            <p:nvPr/>
          </p:nvSpPr>
          <p:spPr>
            <a:xfrm rot="16200000">
              <a:off x="768096" y="300509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86" name="Rectangle 485">
              <a:extLst>
                <a:ext uri="{FF2B5EF4-FFF2-40B4-BE49-F238E27FC236}">
                  <a16:creationId xmlns:a16="http://schemas.microsoft.com/office/drawing/2014/main" id="{60B93DF0-8C51-BE44-9346-71A1F5F2BE3D}"/>
                </a:ext>
              </a:extLst>
            </p:cNvPr>
            <p:cNvSpPr/>
            <p:nvPr/>
          </p:nvSpPr>
          <p:spPr>
            <a:xfrm rot="16200000">
              <a:off x="768096" y="1734776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87" name="Rectangle 486">
              <a:extLst>
                <a:ext uri="{FF2B5EF4-FFF2-40B4-BE49-F238E27FC236}">
                  <a16:creationId xmlns:a16="http://schemas.microsoft.com/office/drawing/2014/main" id="{E17DC4AF-657C-3C42-9279-F2A2DCB222B1}"/>
                </a:ext>
              </a:extLst>
            </p:cNvPr>
            <p:cNvSpPr/>
            <p:nvPr/>
          </p:nvSpPr>
          <p:spPr>
            <a:xfrm rot="16200000">
              <a:off x="768096" y="1311338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89" name="Rectangle 488">
              <a:extLst>
                <a:ext uri="{FF2B5EF4-FFF2-40B4-BE49-F238E27FC236}">
                  <a16:creationId xmlns:a16="http://schemas.microsoft.com/office/drawing/2014/main" id="{1C3225B1-8EA0-B84A-9A82-220EBD63E963}"/>
                </a:ext>
              </a:extLst>
            </p:cNvPr>
            <p:cNvSpPr/>
            <p:nvPr/>
          </p:nvSpPr>
          <p:spPr>
            <a:xfrm rot="16200000">
              <a:off x="768096" y="229936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90" name="Rectangle 489">
              <a:extLst>
                <a:ext uri="{FF2B5EF4-FFF2-40B4-BE49-F238E27FC236}">
                  <a16:creationId xmlns:a16="http://schemas.microsoft.com/office/drawing/2014/main" id="{ACEF3499-8965-BE45-AFF6-157A50EF5975}"/>
                </a:ext>
              </a:extLst>
            </p:cNvPr>
            <p:cNvSpPr/>
            <p:nvPr/>
          </p:nvSpPr>
          <p:spPr>
            <a:xfrm rot="16200000">
              <a:off x="768096" y="356967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91" name="Rectangle 490">
              <a:extLst>
                <a:ext uri="{FF2B5EF4-FFF2-40B4-BE49-F238E27FC236}">
                  <a16:creationId xmlns:a16="http://schemas.microsoft.com/office/drawing/2014/main" id="{2553AE4D-5F1F-D342-BBCD-37F36520DD55}"/>
                </a:ext>
              </a:extLst>
            </p:cNvPr>
            <p:cNvSpPr/>
            <p:nvPr/>
          </p:nvSpPr>
          <p:spPr>
            <a:xfrm rot="16200000">
              <a:off x="768096" y="3146236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92" name="Rectangle 491">
              <a:extLst>
                <a:ext uri="{FF2B5EF4-FFF2-40B4-BE49-F238E27FC236}">
                  <a16:creationId xmlns:a16="http://schemas.microsoft.com/office/drawing/2014/main" id="{408FD94D-7232-0743-ACE6-2AC809F89232}"/>
                </a:ext>
              </a:extLst>
            </p:cNvPr>
            <p:cNvSpPr/>
            <p:nvPr/>
          </p:nvSpPr>
          <p:spPr>
            <a:xfrm rot="16200000">
              <a:off x="768096" y="1875922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93" name="Rectangle 492">
              <a:extLst>
                <a:ext uri="{FF2B5EF4-FFF2-40B4-BE49-F238E27FC236}">
                  <a16:creationId xmlns:a16="http://schemas.microsoft.com/office/drawing/2014/main" id="{956A0311-C763-F641-87B7-990E1832CB15}"/>
                </a:ext>
              </a:extLst>
            </p:cNvPr>
            <p:cNvSpPr/>
            <p:nvPr/>
          </p:nvSpPr>
          <p:spPr>
            <a:xfrm rot="16200000">
              <a:off x="768096" y="2722798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94" name="Rectangle 493">
              <a:extLst>
                <a:ext uri="{FF2B5EF4-FFF2-40B4-BE49-F238E27FC236}">
                  <a16:creationId xmlns:a16="http://schemas.microsoft.com/office/drawing/2014/main" id="{1EE27064-FC67-E948-8ECD-295A2916ADF8}"/>
                </a:ext>
              </a:extLst>
            </p:cNvPr>
            <p:cNvSpPr/>
            <p:nvPr/>
          </p:nvSpPr>
          <p:spPr>
            <a:xfrm rot="16200000">
              <a:off x="768096" y="145248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95" name="Rectangle 494">
              <a:extLst>
                <a:ext uri="{FF2B5EF4-FFF2-40B4-BE49-F238E27FC236}">
                  <a16:creationId xmlns:a16="http://schemas.microsoft.com/office/drawing/2014/main" id="{D5725E57-2F86-904B-B3D8-4FEA72CE53D7}"/>
                </a:ext>
              </a:extLst>
            </p:cNvPr>
            <p:cNvSpPr/>
            <p:nvPr/>
          </p:nvSpPr>
          <p:spPr>
            <a:xfrm rot="16200000">
              <a:off x="768096" y="1029046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91B9604-338F-C844-8204-A42B8BF35250}"/>
              </a:ext>
            </a:extLst>
          </p:cNvPr>
          <p:cNvGrpSpPr/>
          <p:nvPr/>
        </p:nvGrpSpPr>
        <p:grpSpPr>
          <a:xfrm>
            <a:off x="3076291" y="4480466"/>
            <a:ext cx="890016" cy="1207008"/>
            <a:chOff x="3864864" y="4751832"/>
            <a:chExt cx="890016" cy="1207008"/>
          </a:xfrm>
        </p:grpSpPr>
        <p:cxnSp>
          <p:nvCxnSpPr>
            <p:cNvPr id="501" name="Straight Connector 500">
              <a:extLst>
                <a:ext uri="{FF2B5EF4-FFF2-40B4-BE49-F238E27FC236}">
                  <a16:creationId xmlns:a16="http://schemas.microsoft.com/office/drawing/2014/main" id="{9C052642-F556-5848-976F-FE1D5F68B149}"/>
                </a:ext>
              </a:extLst>
            </p:cNvPr>
            <p:cNvCxnSpPr/>
            <p:nvPr/>
          </p:nvCxnSpPr>
          <p:spPr>
            <a:xfrm rot="10800000">
              <a:off x="4754880" y="5675376"/>
              <a:ext cx="0" cy="283464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55C3E2E6-22A0-8744-A1FC-DA68F9DF5D3B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4458208" y="5513832"/>
              <a:ext cx="0" cy="445008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3" name="Straight Connector 502">
              <a:extLst>
                <a:ext uri="{FF2B5EF4-FFF2-40B4-BE49-F238E27FC236}">
                  <a16:creationId xmlns:a16="http://schemas.microsoft.com/office/drawing/2014/main" id="{796D8FA4-3020-C748-B8A8-D4A324DD77D3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4161536" y="5154168"/>
              <a:ext cx="0" cy="804672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4" name="Straight Connector 503">
              <a:extLst>
                <a:ext uri="{FF2B5EF4-FFF2-40B4-BE49-F238E27FC236}">
                  <a16:creationId xmlns:a16="http://schemas.microsoft.com/office/drawing/2014/main" id="{F004E0C4-20EB-0B43-8CB8-397493ACBB0F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864864" y="4751832"/>
              <a:ext cx="0" cy="1207008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C69A40E-4100-714E-BE75-D1B8F092E877}"/>
              </a:ext>
            </a:extLst>
          </p:cNvPr>
          <p:cNvGrpSpPr/>
          <p:nvPr/>
        </p:nvGrpSpPr>
        <p:grpSpPr>
          <a:xfrm>
            <a:off x="4746595" y="2334674"/>
            <a:ext cx="1207008" cy="890016"/>
            <a:chOff x="5535168" y="2606040"/>
            <a:chExt cx="1207008" cy="890016"/>
          </a:xfrm>
        </p:grpSpPr>
        <p:cxnSp>
          <p:nvCxnSpPr>
            <p:cNvPr id="506" name="Straight Connector 505">
              <a:extLst>
                <a:ext uri="{FF2B5EF4-FFF2-40B4-BE49-F238E27FC236}">
                  <a16:creationId xmlns:a16="http://schemas.microsoft.com/office/drawing/2014/main" id="{C0BD754A-7199-644E-92BC-C876BF960401}"/>
                </a:ext>
              </a:extLst>
            </p:cNvPr>
            <p:cNvCxnSpPr/>
            <p:nvPr/>
          </p:nvCxnSpPr>
          <p:spPr>
            <a:xfrm rot="5400000" flipH="1">
              <a:off x="6600444" y="3354324"/>
              <a:ext cx="0" cy="283464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" name="Straight Connector 506">
              <a:extLst>
                <a:ext uri="{FF2B5EF4-FFF2-40B4-BE49-F238E27FC236}">
                  <a16:creationId xmlns:a16="http://schemas.microsoft.com/office/drawing/2014/main" id="{378192EC-9AF6-CE41-AA39-5FE4A45AAA07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6519672" y="2976880"/>
              <a:ext cx="0" cy="445008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" name="Straight Connector 507">
              <a:extLst>
                <a:ext uri="{FF2B5EF4-FFF2-40B4-BE49-F238E27FC236}">
                  <a16:creationId xmlns:a16="http://schemas.microsoft.com/office/drawing/2014/main" id="{6579B764-9CF5-6A4E-A6F1-6EEA498D21FD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6339840" y="2500376"/>
              <a:ext cx="0" cy="804672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B44B327B-B4E6-0645-9248-CFBFD7D2CD7E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6138672" y="2002536"/>
              <a:ext cx="0" cy="1207008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4CD89EE-953D-0740-A159-935992587A54}"/>
              </a:ext>
            </a:extLst>
          </p:cNvPr>
          <p:cNvSpPr txBox="1"/>
          <p:nvPr/>
        </p:nvSpPr>
        <p:spPr>
          <a:xfrm>
            <a:off x="3493720" y="628229"/>
            <a:ext cx="23500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9 + 9 + 9 + 9 wires </a:t>
            </a:r>
          </a:p>
        </p:txBody>
      </p:sp>
      <p:sp>
        <p:nvSpPr>
          <p:cNvPr id="515" name="TextBox 514">
            <a:extLst>
              <a:ext uri="{FF2B5EF4-FFF2-40B4-BE49-F238E27FC236}">
                <a16:creationId xmlns:a16="http://schemas.microsoft.com/office/drawing/2014/main" id="{B48C7C83-39C9-6D46-A27D-CFFA5714ABF8}"/>
              </a:ext>
            </a:extLst>
          </p:cNvPr>
          <p:cNvSpPr txBox="1"/>
          <p:nvPr/>
        </p:nvSpPr>
        <p:spPr>
          <a:xfrm>
            <a:off x="2945806" y="5665703"/>
            <a:ext cx="23500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9 + 9 + 9 + 9 wires 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2E6B829-7686-7941-BDDF-8DA24E7BDD42}"/>
              </a:ext>
            </a:extLst>
          </p:cNvPr>
          <p:cNvGrpSpPr/>
          <p:nvPr/>
        </p:nvGrpSpPr>
        <p:grpSpPr>
          <a:xfrm>
            <a:off x="607472" y="4656598"/>
            <a:ext cx="2135856" cy="2148840"/>
            <a:chOff x="6786257" y="4330684"/>
            <a:chExt cx="2135856" cy="214884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543CA07-F111-D24A-8545-E46EA9241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86257" y="4330684"/>
              <a:ext cx="2135856" cy="2148840"/>
            </a:xfrm>
            <a:prstGeom prst="rect">
              <a:avLst/>
            </a:prstGeom>
          </p:spPr>
        </p:pic>
        <p:sp>
          <p:nvSpPr>
            <p:cNvPr id="516" name="TextBox 515">
              <a:extLst>
                <a:ext uri="{FF2B5EF4-FFF2-40B4-BE49-F238E27FC236}">
                  <a16:creationId xmlns:a16="http://schemas.microsoft.com/office/drawing/2014/main" id="{C8BC6DB5-FC74-CA41-B32E-42F659B60104}"/>
                </a:ext>
              </a:extLst>
            </p:cNvPr>
            <p:cNvSpPr txBox="1"/>
            <p:nvPr/>
          </p:nvSpPr>
          <p:spPr>
            <a:xfrm>
              <a:off x="6940489" y="4468368"/>
              <a:ext cx="19371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Existing 112-pixel Ta-STJ Arrays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6BD8188-37B4-4441-8610-CD9FF6FF4D52}"/>
              </a:ext>
            </a:extLst>
          </p:cNvPr>
          <p:cNvGrpSpPr/>
          <p:nvPr/>
        </p:nvGrpSpPr>
        <p:grpSpPr>
          <a:xfrm>
            <a:off x="1141477" y="260344"/>
            <a:ext cx="5324094" cy="391406"/>
            <a:chOff x="1440180" y="248674"/>
            <a:chExt cx="5324094" cy="391406"/>
          </a:xfrm>
        </p:grpSpPr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68586EF2-FD40-CA40-8797-AC2ACAA7358E}"/>
                </a:ext>
              </a:extLst>
            </p:cNvPr>
            <p:cNvSpPr/>
            <p:nvPr/>
          </p:nvSpPr>
          <p:spPr>
            <a:xfrm>
              <a:off x="1535020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43925E3E-A121-4F42-8A65-979E3D6D9EFC}"/>
                </a:ext>
              </a:extLst>
            </p:cNvPr>
            <p:cNvSpPr/>
            <p:nvPr/>
          </p:nvSpPr>
          <p:spPr>
            <a:xfrm>
              <a:off x="1817312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05E7817A-2388-BC4C-8C16-51544E14EA6F}"/>
                </a:ext>
              </a:extLst>
            </p:cNvPr>
            <p:cNvSpPr/>
            <p:nvPr/>
          </p:nvSpPr>
          <p:spPr>
            <a:xfrm>
              <a:off x="2664188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927AC6C6-8FAD-8840-8906-E8E7B3162813}"/>
                </a:ext>
              </a:extLst>
            </p:cNvPr>
            <p:cNvSpPr/>
            <p:nvPr/>
          </p:nvSpPr>
          <p:spPr>
            <a:xfrm>
              <a:off x="2099604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A6239CEB-7533-6A45-ACEA-8A33F80AA09A}"/>
                </a:ext>
              </a:extLst>
            </p:cNvPr>
            <p:cNvSpPr/>
            <p:nvPr/>
          </p:nvSpPr>
          <p:spPr>
            <a:xfrm>
              <a:off x="2946480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8566CF00-F98F-B84A-978F-442178856244}"/>
                </a:ext>
              </a:extLst>
            </p:cNvPr>
            <p:cNvSpPr/>
            <p:nvPr/>
          </p:nvSpPr>
          <p:spPr>
            <a:xfrm>
              <a:off x="3228772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0E121CF6-7A47-2B4F-ADCB-24266DC4F016}"/>
                </a:ext>
              </a:extLst>
            </p:cNvPr>
            <p:cNvSpPr/>
            <p:nvPr/>
          </p:nvSpPr>
          <p:spPr>
            <a:xfrm>
              <a:off x="4640232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7DBE33CE-9678-A245-8324-12CF16ED17A8}"/>
                </a:ext>
              </a:extLst>
            </p:cNvPr>
            <p:cNvSpPr/>
            <p:nvPr/>
          </p:nvSpPr>
          <p:spPr>
            <a:xfrm>
              <a:off x="2381896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FFC7CA74-C362-994E-95C7-9EF781C4BE68}"/>
                </a:ext>
              </a:extLst>
            </p:cNvPr>
            <p:cNvSpPr/>
            <p:nvPr/>
          </p:nvSpPr>
          <p:spPr>
            <a:xfrm>
              <a:off x="3511064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D9C7C01E-4302-4B4E-936E-049B9630DA7F}"/>
                </a:ext>
              </a:extLst>
            </p:cNvPr>
            <p:cNvSpPr/>
            <p:nvPr/>
          </p:nvSpPr>
          <p:spPr>
            <a:xfrm>
              <a:off x="3793356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A723A2D0-9B52-CF4C-A7CC-6A983AC26D5E}"/>
                </a:ext>
              </a:extLst>
            </p:cNvPr>
            <p:cNvSpPr/>
            <p:nvPr/>
          </p:nvSpPr>
          <p:spPr>
            <a:xfrm>
              <a:off x="5063670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8962597E-1530-AE47-A3B0-11F0D4D2A52F}"/>
                </a:ext>
              </a:extLst>
            </p:cNvPr>
            <p:cNvSpPr/>
            <p:nvPr/>
          </p:nvSpPr>
          <p:spPr>
            <a:xfrm>
              <a:off x="4216794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D4E4F0B2-0B65-5645-9DDD-85CBDAD4FAF5}"/>
                </a:ext>
              </a:extLst>
            </p:cNvPr>
            <p:cNvSpPr/>
            <p:nvPr/>
          </p:nvSpPr>
          <p:spPr>
            <a:xfrm>
              <a:off x="5487108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E9F78025-D32E-0446-97DA-7ED351DCFD38}"/>
                </a:ext>
              </a:extLst>
            </p:cNvPr>
            <p:cNvSpPr/>
            <p:nvPr/>
          </p:nvSpPr>
          <p:spPr>
            <a:xfrm>
              <a:off x="5910546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43C0BEEB-AC6C-C640-8C02-1365F5A79919}"/>
                </a:ext>
              </a:extLst>
            </p:cNvPr>
            <p:cNvSpPr/>
            <p:nvPr/>
          </p:nvSpPr>
          <p:spPr>
            <a:xfrm>
              <a:off x="6333984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9461D8A1-4FC8-9845-A10D-B9469CC5B3F5}"/>
                </a:ext>
              </a:extLst>
            </p:cNvPr>
            <p:cNvSpPr/>
            <p:nvPr/>
          </p:nvSpPr>
          <p:spPr>
            <a:xfrm>
              <a:off x="1676166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F19EF297-76F5-2749-A5B2-BBD6ABA0192F}"/>
                </a:ext>
              </a:extLst>
            </p:cNvPr>
            <p:cNvSpPr/>
            <p:nvPr/>
          </p:nvSpPr>
          <p:spPr>
            <a:xfrm>
              <a:off x="1958458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EB9A60E3-6175-8D46-A786-3C9A42D3FFC3}"/>
                </a:ext>
              </a:extLst>
            </p:cNvPr>
            <p:cNvSpPr/>
            <p:nvPr/>
          </p:nvSpPr>
          <p:spPr>
            <a:xfrm>
              <a:off x="2805334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22654DF1-566C-2F46-8908-D62FEA54328E}"/>
                </a:ext>
              </a:extLst>
            </p:cNvPr>
            <p:cNvSpPr/>
            <p:nvPr/>
          </p:nvSpPr>
          <p:spPr>
            <a:xfrm>
              <a:off x="2240750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F1A50C24-561C-F146-9C95-663A63F63B64}"/>
                </a:ext>
              </a:extLst>
            </p:cNvPr>
            <p:cNvSpPr/>
            <p:nvPr/>
          </p:nvSpPr>
          <p:spPr>
            <a:xfrm>
              <a:off x="3087626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65F6D87E-71A7-BC4F-806A-49278F33F4D8}"/>
                </a:ext>
              </a:extLst>
            </p:cNvPr>
            <p:cNvSpPr/>
            <p:nvPr/>
          </p:nvSpPr>
          <p:spPr>
            <a:xfrm>
              <a:off x="3369918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0BA681E7-4F64-3F4F-9972-0E9BDE1C9538}"/>
                </a:ext>
              </a:extLst>
            </p:cNvPr>
            <p:cNvSpPr/>
            <p:nvPr/>
          </p:nvSpPr>
          <p:spPr>
            <a:xfrm>
              <a:off x="4922524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026A9CF6-A838-7E4D-9564-51B0ACC00098}"/>
                </a:ext>
              </a:extLst>
            </p:cNvPr>
            <p:cNvSpPr/>
            <p:nvPr/>
          </p:nvSpPr>
          <p:spPr>
            <a:xfrm>
              <a:off x="2523042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9F35FCDA-F6C1-CA4B-897E-C76BA4E70054}"/>
                </a:ext>
              </a:extLst>
            </p:cNvPr>
            <p:cNvSpPr/>
            <p:nvPr/>
          </p:nvSpPr>
          <p:spPr>
            <a:xfrm>
              <a:off x="3652210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A9C92B41-B71E-164C-9860-A671060AF527}"/>
                </a:ext>
              </a:extLst>
            </p:cNvPr>
            <p:cNvSpPr/>
            <p:nvPr/>
          </p:nvSpPr>
          <p:spPr>
            <a:xfrm>
              <a:off x="4075648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526E9E20-E33D-4F45-9A8B-54267AD98557}"/>
                </a:ext>
              </a:extLst>
            </p:cNvPr>
            <p:cNvSpPr/>
            <p:nvPr/>
          </p:nvSpPr>
          <p:spPr>
            <a:xfrm>
              <a:off x="5345962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367DF36F-DC09-E54A-B298-3B9CC62815EB}"/>
                </a:ext>
              </a:extLst>
            </p:cNvPr>
            <p:cNvSpPr/>
            <p:nvPr/>
          </p:nvSpPr>
          <p:spPr>
            <a:xfrm>
              <a:off x="4499086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26F67C67-824E-A54C-A072-A2D3EF14B5EB}"/>
                </a:ext>
              </a:extLst>
            </p:cNvPr>
            <p:cNvSpPr/>
            <p:nvPr/>
          </p:nvSpPr>
          <p:spPr>
            <a:xfrm>
              <a:off x="5769400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E0BC52E0-09D7-2C46-B994-3BC0BD2A4122}"/>
                </a:ext>
              </a:extLst>
            </p:cNvPr>
            <p:cNvSpPr/>
            <p:nvPr/>
          </p:nvSpPr>
          <p:spPr>
            <a:xfrm>
              <a:off x="6192838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7CA51F00-9F6F-6B40-85DB-47CB7CBE5FC9}"/>
                </a:ext>
              </a:extLst>
            </p:cNvPr>
            <p:cNvSpPr/>
            <p:nvPr/>
          </p:nvSpPr>
          <p:spPr>
            <a:xfrm>
              <a:off x="5204816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198BCAD6-E9F0-B14B-8EAF-CE74A67E95B9}"/>
                </a:ext>
              </a:extLst>
            </p:cNvPr>
            <p:cNvSpPr/>
            <p:nvPr/>
          </p:nvSpPr>
          <p:spPr>
            <a:xfrm>
              <a:off x="3934502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C15E7BD1-3C1A-3545-B278-390DC49E9601}"/>
                </a:ext>
              </a:extLst>
            </p:cNvPr>
            <p:cNvSpPr/>
            <p:nvPr/>
          </p:nvSpPr>
          <p:spPr>
            <a:xfrm>
              <a:off x="4357940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6DEB31F3-8D29-024F-AE3C-DE474490948E}"/>
                </a:ext>
              </a:extLst>
            </p:cNvPr>
            <p:cNvSpPr/>
            <p:nvPr/>
          </p:nvSpPr>
          <p:spPr>
            <a:xfrm>
              <a:off x="5628254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7A94C6C7-D090-824D-A858-4F8AAD3E2C8C}"/>
                </a:ext>
              </a:extLst>
            </p:cNvPr>
            <p:cNvSpPr/>
            <p:nvPr/>
          </p:nvSpPr>
          <p:spPr>
            <a:xfrm>
              <a:off x="4781378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0EA9E5E3-586F-F14E-A6E0-475C2AB48411}"/>
                </a:ext>
              </a:extLst>
            </p:cNvPr>
            <p:cNvSpPr/>
            <p:nvPr/>
          </p:nvSpPr>
          <p:spPr>
            <a:xfrm>
              <a:off x="6051692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954E2EAC-1AD1-4B48-971D-A01F7D304552}"/>
                </a:ext>
              </a:extLst>
            </p:cNvPr>
            <p:cNvSpPr/>
            <p:nvPr/>
          </p:nvSpPr>
          <p:spPr>
            <a:xfrm>
              <a:off x="6475130" y="548640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7" name="TextBox 516">
              <a:extLst>
                <a:ext uri="{FF2B5EF4-FFF2-40B4-BE49-F238E27FC236}">
                  <a16:creationId xmlns:a16="http://schemas.microsoft.com/office/drawing/2014/main" id="{DD470AB7-9BEF-974B-9D84-6BFACF710C68}"/>
                </a:ext>
              </a:extLst>
            </p:cNvPr>
            <p:cNvSpPr txBox="1"/>
            <p:nvPr/>
          </p:nvSpPr>
          <p:spPr>
            <a:xfrm>
              <a:off x="1440180" y="248674"/>
              <a:ext cx="6355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1…</a:t>
              </a:r>
            </a:p>
          </p:txBody>
        </p:sp>
        <p:sp>
          <p:nvSpPr>
            <p:cNvPr id="518" name="TextBox 517">
              <a:extLst>
                <a:ext uri="{FF2B5EF4-FFF2-40B4-BE49-F238E27FC236}">
                  <a16:creationId xmlns:a16="http://schemas.microsoft.com/office/drawing/2014/main" id="{73052561-9058-ED4F-A1B3-EB4F3D1045BD}"/>
                </a:ext>
              </a:extLst>
            </p:cNvPr>
            <p:cNvSpPr txBox="1"/>
            <p:nvPr/>
          </p:nvSpPr>
          <p:spPr>
            <a:xfrm>
              <a:off x="6128766" y="248674"/>
              <a:ext cx="63550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…36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2762C0D-2B62-994E-B629-372FFA4B1761}"/>
              </a:ext>
            </a:extLst>
          </p:cNvPr>
          <p:cNvGrpSpPr/>
          <p:nvPr/>
        </p:nvGrpSpPr>
        <p:grpSpPr>
          <a:xfrm>
            <a:off x="6386703" y="657846"/>
            <a:ext cx="597408" cy="5281886"/>
            <a:chOff x="7449312" y="943618"/>
            <a:chExt cx="597408" cy="5281886"/>
          </a:xfrm>
        </p:grpSpPr>
        <p:sp>
          <p:nvSpPr>
            <p:cNvPr id="376" name="Rectangle 375">
              <a:extLst>
                <a:ext uri="{FF2B5EF4-FFF2-40B4-BE49-F238E27FC236}">
                  <a16:creationId xmlns:a16="http://schemas.microsoft.com/office/drawing/2014/main" id="{06CFB39E-0FA9-9443-8A1C-78F0DEF3AB29}"/>
                </a:ext>
              </a:extLst>
            </p:cNvPr>
            <p:cNvSpPr/>
            <p:nvPr/>
          </p:nvSpPr>
          <p:spPr>
            <a:xfrm rot="5400000">
              <a:off x="7449312" y="1074771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36994E02-FCBC-0640-AFBC-7C1B4D549FDC}"/>
                </a:ext>
              </a:extLst>
            </p:cNvPr>
            <p:cNvSpPr/>
            <p:nvPr/>
          </p:nvSpPr>
          <p:spPr>
            <a:xfrm rot="5400000">
              <a:off x="7449312" y="1357063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5271CDC7-4400-EE45-9CD6-75CFBBC92D89}"/>
                </a:ext>
              </a:extLst>
            </p:cNvPr>
            <p:cNvSpPr/>
            <p:nvPr/>
          </p:nvSpPr>
          <p:spPr>
            <a:xfrm rot="5400000">
              <a:off x="7449312" y="2203939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1E3771A8-ECEE-8A47-A50E-2CB9987828B0}"/>
                </a:ext>
              </a:extLst>
            </p:cNvPr>
            <p:cNvSpPr/>
            <p:nvPr/>
          </p:nvSpPr>
          <p:spPr>
            <a:xfrm rot="5400000">
              <a:off x="7449312" y="1639355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D58FDE77-E222-C64F-8138-24C9695A6594}"/>
                </a:ext>
              </a:extLst>
            </p:cNvPr>
            <p:cNvSpPr/>
            <p:nvPr/>
          </p:nvSpPr>
          <p:spPr>
            <a:xfrm rot="5400000">
              <a:off x="7449312" y="2486231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81" name="Rectangle 380">
              <a:extLst>
                <a:ext uri="{FF2B5EF4-FFF2-40B4-BE49-F238E27FC236}">
                  <a16:creationId xmlns:a16="http://schemas.microsoft.com/office/drawing/2014/main" id="{5FA3DEA5-C011-1246-9027-D338B627D0D9}"/>
                </a:ext>
              </a:extLst>
            </p:cNvPr>
            <p:cNvSpPr/>
            <p:nvPr/>
          </p:nvSpPr>
          <p:spPr>
            <a:xfrm rot="5400000">
              <a:off x="7449312" y="2768523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82" name="Rectangle 381">
              <a:extLst>
                <a:ext uri="{FF2B5EF4-FFF2-40B4-BE49-F238E27FC236}">
                  <a16:creationId xmlns:a16="http://schemas.microsoft.com/office/drawing/2014/main" id="{372C1B58-BE86-924E-ACE4-E1F2E724FC7C}"/>
                </a:ext>
              </a:extLst>
            </p:cNvPr>
            <p:cNvSpPr/>
            <p:nvPr/>
          </p:nvSpPr>
          <p:spPr>
            <a:xfrm rot="5400000">
              <a:off x="7449312" y="4179983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83" name="Rectangle 382">
              <a:extLst>
                <a:ext uri="{FF2B5EF4-FFF2-40B4-BE49-F238E27FC236}">
                  <a16:creationId xmlns:a16="http://schemas.microsoft.com/office/drawing/2014/main" id="{75B196B6-5C93-7B43-9FE8-5BBEC986C165}"/>
                </a:ext>
              </a:extLst>
            </p:cNvPr>
            <p:cNvSpPr/>
            <p:nvPr/>
          </p:nvSpPr>
          <p:spPr>
            <a:xfrm rot="5400000">
              <a:off x="7449312" y="1921647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84" name="Rectangle 383">
              <a:extLst>
                <a:ext uri="{FF2B5EF4-FFF2-40B4-BE49-F238E27FC236}">
                  <a16:creationId xmlns:a16="http://schemas.microsoft.com/office/drawing/2014/main" id="{A3B7BFDF-EB2B-284B-BFD1-04CECA3CB9BD}"/>
                </a:ext>
              </a:extLst>
            </p:cNvPr>
            <p:cNvSpPr/>
            <p:nvPr/>
          </p:nvSpPr>
          <p:spPr>
            <a:xfrm rot="5400000">
              <a:off x="7449312" y="3050815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85" name="Rectangle 384">
              <a:extLst>
                <a:ext uri="{FF2B5EF4-FFF2-40B4-BE49-F238E27FC236}">
                  <a16:creationId xmlns:a16="http://schemas.microsoft.com/office/drawing/2014/main" id="{581CA72C-16F9-494C-BE02-B29A7A258D0E}"/>
                </a:ext>
              </a:extLst>
            </p:cNvPr>
            <p:cNvSpPr/>
            <p:nvPr/>
          </p:nvSpPr>
          <p:spPr>
            <a:xfrm rot="5400000">
              <a:off x="7449312" y="3333107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86" name="Rectangle 385">
              <a:extLst>
                <a:ext uri="{FF2B5EF4-FFF2-40B4-BE49-F238E27FC236}">
                  <a16:creationId xmlns:a16="http://schemas.microsoft.com/office/drawing/2014/main" id="{28A63335-4EE3-0843-B195-966B2366C566}"/>
                </a:ext>
              </a:extLst>
            </p:cNvPr>
            <p:cNvSpPr/>
            <p:nvPr/>
          </p:nvSpPr>
          <p:spPr>
            <a:xfrm rot="5400000">
              <a:off x="7449312" y="4603421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87" name="Rectangle 386">
              <a:extLst>
                <a:ext uri="{FF2B5EF4-FFF2-40B4-BE49-F238E27FC236}">
                  <a16:creationId xmlns:a16="http://schemas.microsoft.com/office/drawing/2014/main" id="{17478390-C767-FF43-BF13-4A89354A8630}"/>
                </a:ext>
              </a:extLst>
            </p:cNvPr>
            <p:cNvSpPr/>
            <p:nvPr/>
          </p:nvSpPr>
          <p:spPr>
            <a:xfrm rot="5400000">
              <a:off x="7449312" y="3756545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88" name="Rectangle 387">
              <a:extLst>
                <a:ext uri="{FF2B5EF4-FFF2-40B4-BE49-F238E27FC236}">
                  <a16:creationId xmlns:a16="http://schemas.microsoft.com/office/drawing/2014/main" id="{29A6CB62-2806-364D-B7EA-EC3A67E7ED18}"/>
                </a:ext>
              </a:extLst>
            </p:cNvPr>
            <p:cNvSpPr/>
            <p:nvPr/>
          </p:nvSpPr>
          <p:spPr>
            <a:xfrm rot="5400000">
              <a:off x="7449312" y="5026859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89" name="Rectangle 388">
              <a:extLst>
                <a:ext uri="{FF2B5EF4-FFF2-40B4-BE49-F238E27FC236}">
                  <a16:creationId xmlns:a16="http://schemas.microsoft.com/office/drawing/2014/main" id="{262A68A1-C925-C846-99BB-72C898C02D38}"/>
                </a:ext>
              </a:extLst>
            </p:cNvPr>
            <p:cNvSpPr/>
            <p:nvPr/>
          </p:nvSpPr>
          <p:spPr>
            <a:xfrm rot="5400000">
              <a:off x="7449312" y="5450297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90" name="Rectangle 389">
              <a:extLst>
                <a:ext uri="{FF2B5EF4-FFF2-40B4-BE49-F238E27FC236}">
                  <a16:creationId xmlns:a16="http://schemas.microsoft.com/office/drawing/2014/main" id="{87488A13-3F95-E94E-8898-864E91A591BD}"/>
                </a:ext>
              </a:extLst>
            </p:cNvPr>
            <p:cNvSpPr/>
            <p:nvPr/>
          </p:nvSpPr>
          <p:spPr>
            <a:xfrm rot="5400000">
              <a:off x="7449312" y="5873735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92" name="Rectangle 391">
              <a:extLst>
                <a:ext uri="{FF2B5EF4-FFF2-40B4-BE49-F238E27FC236}">
                  <a16:creationId xmlns:a16="http://schemas.microsoft.com/office/drawing/2014/main" id="{04BA7575-416C-7D48-A1AF-5CCA80842EED}"/>
                </a:ext>
              </a:extLst>
            </p:cNvPr>
            <p:cNvSpPr/>
            <p:nvPr/>
          </p:nvSpPr>
          <p:spPr>
            <a:xfrm rot="5400000">
              <a:off x="7449312" y="1215917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93" name="Rectangle 392">
              <a:extLst>
                <a:ext uri="{FF2B5EF4-FFF2-40B4-BE49-F238E27FC236}">
                  <a16:creationId xmlns:a16="http://schemas.microsoft.com/office/drawing/2014/main" id="{7C74CD41-CD08-1740-98E9-91220329A792}"/>
                </a:ext>
              </a:extLst>
            </p:cNvPr>
            <p:cNvSpPr/>
            <p:nvPr/>
          </p:nvSpPr>
          <p:spPr>
            <a:xfrm rot="5400000">
              <a:off x="7449312" y="1498209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94" name="Rectangle 393">
              <a:extLst>
                <a:ext uri="{FF2B5EF4-FFF2-40B4-BE49-F238E27FC236}">
                  <a16:creationId xmlns:a16="http://schemas.microsoft.com/office/drawing/2014/main" id="{5C5D50E0-D25A-924E-9E36-4CA8CB15B517}"/>
                </a:ext>
              </a:extLst>
            </p:cNvPr>
            <p:cNvSpPr/>
            <p:nvPr/>
          </p:nvSpPr>
          <p:spPr>
            <a:xfrm rot="5400000">
              <a:off x="7449312" y="2345085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95" name="Rectangle 394">
              <a:extLst>
                <a:ext uri="{FF2B5EF4-FFF2-40B4-BE49-F238E27FC236}">
                  <a16:creationId xmlns:a16="http://schemas.microsoft.com/office/drawing/2014/main" id="{4FE5ADA0-163A-4647-BEFF-7D6795FF294C}"/>
                </a:ext>
              </a:extLst>
            </p:cNvPr>
            <p:cNvSpPr/>
            <p:nvPr/>
          </p:nvSpPr>
          <p:spPr>
            <a:xfrm rot="5400000">
              <a:off x="7449312" y="1780501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96" name="Rectangle 395">
              <a:extLst>
                <a:ext uri="{FF2B5EF4-FFF2-40B4-BE49-F238E27FC236}">
                  <a16:creationId xmlns:a16="http://schemas.microsoft.com/office/drawing/2014/main" id="{CD5156B5-C8D5-E94A-8E6C-88944DBB2190}"/>
                </a:ext>
              </a:extLst>
            </p:cNvPr>
            <p:cNvSpPr/>
            <p:nvPr/>
          </p:nvSpPr>
          <p:spPr>
            <a:xfrm rot="5400000">
              <a:off x="7449312" y="2627377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97" name="Rectangle 396">
              <a:extLst>
                <a:ext uri="{FF2B5EF4-FFF2-40B4-BE49-F238E27FC236}">
                  <a16:creationId xmlns:a16="http://schemas.microsoft.com/office/drawing/2014/main" id="{E264EC23-8223-5C49-8135-D8B5918D301B}"/>
                </a:ext>
              </a:extLst>
            </p:cNvPr>
            <p:cNvSpPr/>
            <p:nvPr/>
          </p:nvSpPr>
          <p:spPr>
            <a:xfrm rot="5400000">
              <a:off x="7449312" y="2909669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98" name="Rectangle 397">
              <a:extLst>
                <a:ext uri="{FF2B5EF4-FFF2-40B4-BE49-F238E27FC236}">
                  <a16:creationId xmlns:a16="http://schemas.microsoft.com/office/drawing/2014/main" id="{03755734-9C19-A94D-B326-489379DB9E7F}"/>
                </a:ext>
              </a:extLst>
            </p:cNvPr>
            <p:cNvSpPr/>
            <p:nvPr/>
          </p:nvSpPr>
          <p:spPr>
            <a:xfrm rot="5400000">
              <a:off x="7449312" y="4462275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399" name="Rectangle 398">
              <a:extLst>
                <a:ext uri="{FF2B5EF4-FFF2-40B4-BE49-F238E27FC236}">
                  <a16:creationId xmlns:a16="http://schemas.microsoft.com/office/drawing/2014/main" id="{E50A9523-4B31-5543-B16C-25C8A7F71273}"/>
                </a:ext>
              </a:extLst>
            </p:cNvPr>
            <p:cNvSpPr/>
            <p:nvPr/>
          </p:nvSpPr>
          <p:spPr>
            <a:xfrm rot="5400000">
              <a:off x="7449312" y="2062793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00" name="Rectangle 399">
              <a:extLst>
                <a:ext uri="{FF2B5EF4-FFF2-40B4-BE49-F238E27FC236}">
                  <a16:creationId xmlns:a16="http://schemas.microsoft.com/office/drawing/2014/main" id="{859D425A-9267-B940-989D-4346D35CF0EC}"/>
                </a:ext>
              </a:extLst>
            </p:cNvPr>
            <p:cNvSpPr/>
            <p:nvPr/>
          </p:nvSpPr>
          <p:spPr>
            <a:xfrm rot="5400000">
              <a:off x="7449312" y="3191961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01" name="Rectangle 400">
              <a:extLst>
                <a:ext uri="{FF2B5EF4-FFF2-40B4-BE49-F238E27FC236}">
                  <a16:creationId xmlns:a16="http://schemas.microsoft.com/office/drawing/2014/main" id="{0ED32141-6CE5-B14F-B553-9FC973BAC306}"/>
                </a:ext>
              </a:extLst>
            </p:cNvPr>
            <p:cNvSpPr/>
            <p:nvPr/>
          </p:nvSpPr>
          <p:spPr>
            <a:xfrm rot="5400000">
              <a:off x="7449312" y="3615399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02" name="Rectangle 401">
              <a:extLst>
                <a:ext uri="{FF2B5EF4-FFF2-40B4-BE49-F238E27FC236}">
                  <a16:creationId xmlns:a16="http://schemas.microsoft.com/office/drawing/2014/main" id="{04072015-7408-C646-8B1A-0954A3058AE9}"/>
                </a:ext>
              </a:extLst>
            </p:cNvPr>
            <p:cNvSpPr/>
            <p:nvPr/>
          </p:nvSpPr>
          <p:spPr>
            <a:xfrm rot="5400000">
              <a:off x="7449312" y="4885713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03" name="Rectangle 402">
              <a:extLst>
                <a:ext uri="{FF2B5EF4-FFF2-40B4-BE49-F238E27FC236}">
                  <a16:creationId xmlns:a16="http://schemas.microsoft.com/office/drawing/2014/main" id="{B205B57F-2EB5-E24A-B68D-F1FB0E727966}"/>
                </a:ext>
              </a:extLst>
            </p:cNvPr>
            <p:cNvSpPr/>
            <p:nvPr/>
          </p:nvSpPr>
          <p:spPr>
            <a:xfrm rot="5400000">
              <a:off x="7449312" y="4038837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04" name="Rectangle 403">
              <a:extLst>
                <a:ext uri="{FF2B5EF4-FFF2-40B4-BE49-F238E27FC236}">
                  <a16:creationId xmlns:a16="http://schemas.microsoft.com/office/drawing/2014/main" id="{31B670B4-9EE8-E541-92B4-0E12F50F9F4C}"/>
                </a:ext>
              </a:extLst>
            </p:cNvPr>
            <p:cNvSpPr/>
            <p:nvPr/>
          </p:nvSpPr>
          <p:spPr>
            <a:xfrm rot="5400000">
              <a:off x="7449312" y="5309151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05" name="Rectangle 404">
              <a:extLst>
                <a:ext uri="{FF2B5EF4-FFF2-40B4-BE49-F238E27FC236}">
                  <a16:creationId xmlns:a16="http://schemas.microsoft.com/office/drawing/2014/main" id="{E3CEC73B-7CDC-D942-BB03-CA610DB12D34}"/>
                </a:ext>
              </a:extLst>
            </p:cNvPr>
            <p:cNvSpPr/>
            <p:nvPr/>
          </p:nvSpPr>
          <p:spPr>
            <a:xfrm rot="5400000">
              <a:off x="7449312" y="5732589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07" name="Rectangle 406">
              <a:extLst>
                <a:ext uri="{FF2B5EF4-FFF2-40B4-BE49-F238E27FC236}">
                  <a16:creationId xmlns:a16="http://schemas.microsoft.com/office/drawing/2014/main" id="{7FD842DD-9CF6-2845-866E-DF996F38F702}"/>
                </a:ext>
              </a:extLst>
            </p:cNvPr>
            <p:cNvSpPr/>
            <p:nvPr/>
          </p:nvSpPr>
          <p:spPr>
            <a:xfrm rot="5400000">
              <a:off x="7449312" y="4744567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08" name="Rectangle 407">
              <a:extLst>
                <a:ext uri="{FF2B5EF4-FFF2-40B4-BE49-F238E27FC236}">
                  <a16:creationId xmlns:a16="http://schemas.microsoft.com/office/drawing/2014/main" id="{88039526-A017-5F4A-99CB-0585AF7509C5}"/>
                </a:ext>
              </a:extLst>
            </p:cNvPr>
            <p:cNvSpPr/>
            <p:nvPr/>
          </p:nvSpPr>
          <p:spPr>
            <a:xfrm rot="5400000">
              <a:off x="7449312" y="3474253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09" name="Rectangle 408">
              <a:extLst>
                <a:ext uri="{FF2B5EF4-FFF2-40B4-BE49-F238E27FC236}">
                  <a16:creationId xmlns:a16="http://schemas.microsoft.com/office/drawing/2014/main" id="{8D52CA9F-7D26-3E40-B86B-372128E366CB}"/>
                </a:ext>
              </a:extLst>
            </p:cNvPr>
            <p:cNvSpPr/>
            <p:nvPr/>
          </p:nvSpPr>
          <p:spPr>
            <a:xfrm rot="5400000">
              <a:off x="7449312" y="3897691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10" name="Rectangle 409">
              <a:extLst>
                <a:ext uri="{FF2B5EF4-FFF2-40B4-BE49-F238E27FC236}">
                  <a16:creationId xmlns:a16="http://schemas.microsoft.com/office/drawing/2014/main" id="{639B219A-B281-3A43-AC26-A5CE73777821}"/>
                </a:ext>
              </a:extLst>
            </p:cNvPr>
            <p:cNvSpPr/>
            <p:nvPr/>
          </p:nvSpPr>
          <p:spPr>
            <a:xfrm rot="5400000">
              <a:off x="7449312" y="5168005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11" name="Rectangle 410">
              <a:extLst>
                <a:ext uri="{FF2B5EF4-FFF2-40B4-BE49-F238E27FC236}">
                  <a16:creationId xmlns:a16="http://schemas.microsoft.com/office/drawing/2014/main" id="{713D61F4-C7BD-7846-A607-9083498A4F4C}"/>
                </a:ext>
              </a:extLst>
            </p:cNvPr>
            <p:cNvSpPr/>
            <p:nvPr/>
          </p:nvSpPr>
          <p:spPr>
            <a:xfrm rot="5400000">
              <a:off x="7449312" y="4321129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12" name="Rectangle 411">
              <a:extLst>
                <a:ext uri="{FF2B5EF4-FFF2-40B4-BE49-F238E27FC236}">
                  <a16:creationId xmlns:a16="http://schemas.microsoft.com/office/drawing/2014/main" id="{E460B8EB-EB5D-6B45-B0AF-18C2FB8F2BB0}"/>
                </a:ext>
              </a:extLst>
            </p:cNvPr>
            <p:cNvSpPr/>
            <p:nvPr/>
          </p:nvSpPr>
          <p:spPr>
            <a:xfrm rot="5400000">
              <a:off x="7449312" y="5591443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413" name="Rectangle 412">
              <a:extLst>
                <a:ext uri="{FF2B5EF4-FFF2-40B4-BE49-F238E27FC236}">
                  <a16:creationId xmlns:a16="http://schemas.microsoft.com/office/drawing/2014/main" id="{4104713D-10E2-FE40-87B8-462AFF63A9B6}"/>
                </a:ext>
              </a:extLst>
            </p:cNvPr>
            <p:cNvSpPr/>
            <p:nvPr/>
          </p:nvSpPr>
          <p:spPr>
            <a:xfrm rot="5400000">
              <a:off x="7449312" y="6014881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519" name="TextBox 518">
              <a:extLst>
                <a:ext uri="{FF2B5EF4-FFF2-40B4-BE49-F238E27FC236}">
                  <a16:creationId xmlns:a16="http://schemas.microsoft.com/office/drawing/2014/main" id="{1B57D1AA-3A29-BB4F-8FC0-2E9AA5EC3DAA}"/>
                </a:ext>
              </a:extLst>
            </p:cNvPr>
            <p:cNvSpPr txBox="1"/>
            <p:nvPr/>
          </p:nvSpPr>
          <p:spPr>
            <a:xfrm>
              <a:off x="7515606" y="943618"/>
              <a:ext cx="5311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37</a:t>
              </a:r>
            </a:p>
          </p:txBody>
        </p:sp>
        <p:sp>
          <p:nvSpPr>
            <p:cNvPr id="520" name="TextBox 519">
              <a:extLst>
                <a:ext uri="{FF2B5EF4-FFF2-40B4-BE49-F238E27FC236}">
                  <a16:creationId xmlns:a16="http://schemas.microsoft.com/office/drawing/2014/main" id="{414846C8-5184-6E45-9109-DC1E9161C7BA}"/>
                </a:ext>
              </a:extLst>
            </p:cNvPr>
            <p:cNvSpPr txBox="1"/>
            <p:nvPr/>
          </p:nvSpPr>
          <p:spPr>
            <a:xfrm>
              <a:off x="7515606" y="5886950"/>
              <a:ext cx="5311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72</a:t>
              </a:r>
            </a:p>
          </p:txBody>
        </p:sp>
      </p:grpSp>
      <p:sp>
        <p:nvSpPr>
          <p:cNvPr id="521" name="TextBox 520">
            <a:extLst>
              <a:ext uri="{FF2B5EF4-FFF2-40B4-BE49-F238E27FC236}">
                <a16:creationId xmlns:a16="http://schemas.microsoft.com/office/drawing/2014/main" id="{4B1C5AC6-5067-0743-AB61-BC5C4BD692F6}"/>
              </a:ext>
            </a:extLst>
          </p:cNvPr>
          <p:cNvSpPr txBox="1"/>
          <p:nvPr/>
        </p:nvSpPr>
        <p:spPr>
          <a:xfrm>
            <a:off x="6808450" y="1661801"/>
            <a:ext cx="23355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Considerations:</a:t>
            </a:r>
          </a:p>
          <a:p>
            <a:r>
              <a:rPr lang="en-US" sz="1600" dirty="0"/>
              <a:t>• 72 wires use 1 loom</a:t>
            </a:r>
          </a:p>
          <a:p>
            <a:r>
              <a:rPr lang="en-US" sz="1600" dirty="0"/>
              <a:t>   +78-pin D-connector</a:t>
            </a:r>
          </a:p>
          <a:p>
            <a:r>
              <a:rPr lang="en-US" sz="1600" dirty="0"/>
              <a:t>• 200 µm x 300 µm </a:t>
            </a:r>
          </a:p>
          <a:p>
            <a:r>
              <a:rPr lang="en-US" sz="1600" dirty="0"/>
              <a:t>   bond pads</a:t>
            </a:r>
          </a:p>
          <a:p>
            <a:r>
              <a:rPr lang="en-US" sz="1600" dirty="0"/>
              <a:t>• 250 µm pitch x 36</a:t>
            </a:r>
          </a:p>
          <a:p>
            <a:r>
              <a:rPr lang="en-US" sz="1600" dirty="0"/>
              <a:t>   bond pads = 9 mm</a:t>
            </a:r>
          </a:p>
          <a:p>
            <a:r>
              <a:rPr lang="en-US" sz="1600" dirty="0"/>
              <a:t>• Use 1 cm</a:t>
            </a:r>
            <a:r>
              <a:rPr lang="en-US" sz="1600" baseline="30000" dirty="0"/>
              <a:t>2</a:t>
            </a:r>
            <a:r>
              <a:rPr lang="en-US" sz="1600" dirty="0"/>
              <a:t> chip size</a:t>
            </a:r>
          </a:p>
          <a:p>
            <a:r>
              <a:rPr lang="en-US" sz="1600" dirty="0"/>
              <a:t>   for 128-pixel arrays.</a:t>
            </a:r>
          </a:p>
        </p:txBody>
      </p:sp>
      <p:grpSp>
        <p:nvGrpSpPr>
          <p:cNvPr id="539" name="Group 538">
            <a:extLst>
              <a:ext uri="{FF2B5EF4-FFF2-40B4-BE49-F238E27FC236}">
                <a16:creationId xmlns:a16="http://schemas.microsoft.com/office/drawing/2014/main" id="{62727387-B75A-A847-A295-F95C3F1224FB}"/>
              </a:ext>
            </a:extLst>
          </p:cNvPr>
          <p:cNvGrpSpPr/>
          <p:nvPr/>
        </p:nvGrpSpPr>
        <p:grpSpPr>
          <a:xfrm rot="10800000">
            <a:off x="1658971" y="3438050"/>
            <a:ext cx="1207008" cy="890016"/>
            <a:chOff x="5535168" y="2606040"/>
            <a:chExt cx="1207008" cy="890016"/>
          </a:xfrm>
        </p:grpSpPr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D096FF53-2D33-A14C-B3E1-885DA5D0B785}"/>
                </a:ext>
              </a:extLst>
            </p:cNvPr>
            <p:cNvCxnSpPr/>
            <p:nvPr/>
          </p:nvCxnSpPr>
          <p:spPr>
            <a:xfrm rot="5400000" flipH="1">
              <a:off x="6600444" y="3354324"/>
              <a:ext cx="0" cy="283464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1" name="Straight Connector 540">
              <a:extLst>
                <a:ext uri="{FF2B5EF4-FFF2-40B4-BE49-F238E27FC236}">
                  <a16:creationId xmlns:a16="http://schemas.microsoft.com/office/drawing/2014/main" id="{71865265-3AC6-7943-8665-B0DB24577AF1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6519672" y="2976880"/>
              <a:ext cx="0" cy="445008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2" name="Straight Connector 541">
              <a:extLst>
                <a:ext uri="{FF2B5EF4-FFF2-40B4-BE49-F238E27FC236}">
                  <a16:creationId xmlns:a16="http://schemas.microsoft.com/office/drawing/2014/main" id="{078E0ACB-E85F-FF41-AB92-E20686AC6ADC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6339840" y="2500376"/>
              <a:ext cx="0" cy="804672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961C8B7C-18B1-5F46-8D3D-1379DF0AA1E7}"/>
                </a:ext>
              </a:extLst>
            </p:cNvPr>
            <p:cNvCxnSpPr>
              <a:cxnSpLocks/>
            </p:cNvCxnSpPr>
            <p:nvPr/>
          </p:nvCxnSpPr>
          <p:spPr>
            <a:xfrm rot="5400000" flipH="1">
              <a:off x="6138672" y="2002536"/>
              <a:ext cx="0" cy="1207008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4" name="Group 543">
            <a:extLst>
              <a:ext uri="{FF2B5EF4-FFF2-40B4-BE49-F238E27FC236}">
                <a16:creationId xmlns:a16="http://schemas.microsoft.com/office/drawing/2014/main" id="{FBB368EC-5C5A-B342-AAE9-BE90C49E28F3}"/>
              </a:ext>
            </a:extLst>
          </p:cNvPr>
          <p:cNvGrpSpPr/>
          <p:nvPr/>
        </p:nvGrpSpPr>
        <p:grpSpPr>
          <a:xfrm rot="10800000">
            <a:off x="3638647" y="920926"/>
            <a:ext cx="890016" cy="1207008"/>
            <a:chOff x="3864864" y="4751832"/>
            <a:chExt cx="890016" cy="1207008"/>
          </a:xfrm>
        </p:grpSpPr>
        <p:cxnSp>
          <p:nvCxnSpPr>
            <p:cNvPr id="545" name="Straight Connector 544">
              <a:extLst>
                <a:ext uri="{FF2B5EF4-FFF2-40B4-BE49-F238E27FC236}">
                  <a16:creationId xmlns:a16="http://schemas.microsoft.com/office/drawing/2014/main" id="{8B1AC858-9E9B-A54E-9CDA-2472536C71A1}"/>
                </a:ext>
              </a:extLst>
            </p:cNvPr>
            <p:cNvCxnSpPr/>
            <p:nvPr/>
          </p:nvCxnSpPr>
          <p:spPr>
            <a:xfrm rot="10800000">
              <a:off x="4754880" y="5675376"/>
              <a:ext cx="0" cy="283464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72296406-836B-BD44-A2C3-71AC0AED77F9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4458208" y="5513832"/>
              <a:ext cx="0" cy="445008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7" name="Straight Connector 546">
              <a:extLst>
                <a:ext uri="{FF2B5EF4-FFF2-40B4-BE49-F238E27FC236}">
                  <a16:creationId xmlns:a16="http://schemas.microsoft.com/office/drawing/2014/main" id="{6928C447-C81D-1342-A439-05D0F90BB8B4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4161536" y="5154168"/>
              <a:ext cx="0" cy="804672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8" name="Straight Connector 547">
              <a:extLst>
                <a:ext uri="{FF2B5EF4-FFF2-40B4-BE49-F238E27FC236}">
                  <a16:creationId xmlns:a16="http://schemas.microsoft.com/office/drawing/2014/main" id="{05B5D68E-5994-E44E-955A-4E8E2D6CE6EE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864864" y="4751832"/>
              <a:ext cx="0" cy="1207008"/>
            </a:xfrm>
            <a:prstGeom prst="line">
              <a:avLst/>
            </a:prstGeom>
            <a:ln w="508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49" name="Straight Arrow Connector 548">
            <a:extLst>
              <a:ext uri="{FF2B5EF4-FFF2-40B4-BE49-F238E27FC236}">
                <a16:creationId xmlns:a16="http://schemas.microsoft.com/office/drawing/2014/main" id="{2513DA3B-840A-214C-B38B-CDF11CB2E074}"/>
              </a:ext>
            </a:extLst>
          </p:cNvPr>
          <p:cNvCxnSpPr>
            <a:cxnSpLocks/>
          </p:cNvCxnSpPr>
          <p:nvPr/>
        </p:nvCxnSpPr>
        <p:spPr>
          <a:xfrm flipV="1">
            <a:off x="436514" y="371058"/>
            <a:ext cx="0" cy="59216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0" name="TextBox 549">
            <a:extLst>
              <a:ext uri="{FF2B5EF4-FFF2-40B4-BE49-F238E27FC236}">
                <a16:creationId xmlns:a16="http://schemas.microsoft.com/office/drawing/2014/main" id="{6EFA89F6-B207-9C48-8040-36B338018012}"/>
              </a:ext>
            </a:extLst>
          </p:cNvPr>
          <p:cNvSpPr txBox="1"/>
          <p:nvPr/>
        </p:nvSpPr>
        <p:spPr>
          <a:xfrm rot="16200000">
            <a:off x="-1018483" y="3271393"/>
            <a:ext cx="25406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10 mm x 10 mm chip size</a:t>
            </a:r>
          </a:p>
        </p:txBody>
      </p: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DBFF7FD6-8D8E-474F-B8F4-1DFBBA97EE37}"/>
              </a:ext>
            </a:extLst>
          </p:cNvPr>
          <p:cNvCxnSpPr>
            <a:cxnSpLocks/>
          </p:cNvCxnSpPr>
          <p:nvPr/>
        </p:nvCxnSpPr>
        <p:spPr>
          <a:xfrm>
            <a:off x="1214411" y="294699"/>
            <a:ext cx="509451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TextBox 207">
            <a:extLst>
              <a:ext uri="{FF2B5EF4-FFF2-40B4-BE49-F238E27FC236}">
                <a16:creationId xmlns:a16="http://schemas.microsoft.com/office/drawing/2014/main" id="{FB06CF48-2C23-CE49-8E32-2E2C7FD377AC}"/>
              </a:ext>
            </a:extLst>
          </p:cNvPr>
          <p:cNvSpPr txBox="1"/>
          <p:nvPr/>
        </p:nvSpPr>
        <p:spPr>
          <a:xfrm>
            <a:off x="1952244" y="0"/>
            <a:ext cx="38818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9 mm</a:t>
            </a:r>
          </a:p>
        </p:txBody>
      </p: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631DE29D-8009-D441-89DE-50F34D73A98D}"/>
              </a:ext>
            </a:extLst>
          </p:cNvPr>
          <p:cNvCxnSpPr>
            <a:cxnSpLocks/>
          </p:cNvCxnSpPr>
          <p:nvPr/>
        </p:nvCxnSpPr>
        <p:spPr>
          <a:xfrm flipH="1">
            <a:off x="4700256" y="4295457"/>
            <a:ext cx="292030" cy="292654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TextBox 218">
            <a:extLst>
              <a:ext uri="{FF2B5EF4-FFF2-40B4-BE49-F238E27FC236}">
                <a16:creationId xmlns:a16="http://schemas.microsoft.com/office/drawing/2014/main" id="{B0FB5A94-3BC4-0245-85DD-B3CCBD16AA05}"/>
              </a:ext>
            </a:extLst>
          </p:cNvPr>
          <p:cNvSpPr txBox="1"/>
          <p:nvPr/>
        </p:nvSpPr>
        <p:spPr>
          <a:xfrm>
            <a:off x="5008530" y="4217810"/>
            <a:ext cx="1366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STJ+80µm</a:t>
            </a:r>
          </a:p>
          <a:p>
            <a:r>
              <a:rPr lang="en-US" sz="1600" dirty="0"/>
              <a:t>pitch</a:t>
            </a:r>
          </a:p>
        </p:txBody>
      </p: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D8F609F6-B4D9-F543-987A-C72E84606E44}"/>
              </a:ext>
            </a:extLst>
          </p:cNvPr>
          <p:cNvCxnSpPr>
            <a:cxnSpLocks/>
          </p:cNvCxnSpPr>
          <p:nvPr/>
        </p:nvCxnSpPr>
        <p:spPr>
          <a:xfrm flipH="1">
            <a:off x="5084167" y="3913469"/>
            <a:ext cx="292030" cy="292654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4" name="TextBox 223">
            <a:extLst>
              <a:ext uri="{FF2B5EF4-FFF2-40B4-BE49-F238E27FC236}">
                <a16:creationId xmlns:a16="http://schemas.microsoft.com/office/drawing/2014/main" id="{30CDCDB2-3DE1-1047-B46A-F389EC6C64EF}"/>
              </a:ext>
            </a:extLst>
          </p:cNvPr>
          <p:cNvSpPr txBox="1"/>
          <p:nvPr/>
        </p:nvSpPr>
        <p:spPr>
          <a:xfrm>
            <a:off x="1214411" y="6287411"/>
            <a:ext cx="1432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Pixel pitch?</a:t>
            </a:r>
          </a:p>
        </p:txBody>
      </p: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7E2E7DB4-3A3C-9147-A7D2-1BC1A8119026}"/>
              </a:ext>
            </a:extLst>
          </p:cNvPr>
          <p:cNvCxnSpPr>
            <a:cxnSpLocks/>
          </p:cNvCxnSpPr>
          <p:nvPr/>
        </p:nvCxnSpPr>
        <p:spPr>
          <a:xfrm flipH="1" flipV="1">
            <a:off x="1968192" y="6212779"/>
            <a:ext cx="146304" cy="149264"/>
          </a:xfrm>
          <a:prstGeom prst="straightConnector1">
            <a:avLst/>
          </a:prstGeom>
          <a:ln w="127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D4D886C0-4B77-144A-8968-9ABD80906A72}"/>
              </a:ext>
            </a:extLst>
          </p:cNvPr>
          <p:cNvCxnSpPr>
            <a:cxnSpLocks/>
          </p:cNvCxnSpPr>
          <p:nvPr/>
        </p:nvCxnSpPr>
        <p:spPr>
          <a:xfrm flipH="1" flipV="1">
            <a:off x="2030712" y="6154095"/>
            <a:ext cx="146304" cy="149264"/>
          </a:xfrm>
          <a:prstGeom prst="straightConnector1">
            <a:avLst/>
          </a:prstGeom>
          <a:ln w="127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1FEB98B4-4497-2B44-B344-55E878C39760}"/>
              </a:ext>
            </a:extLst>
          </p:cNvPr>
          <p:cNvCxnSpPr>
            <a:cxnSpLocks/>
          </p:cNvCxnSpPr>
          <p:nvPr/>
        </p:nvCxnSpPr>
        <p:spPr>
          <a:xfrm flipV="1">
            <a:off x="1519085" y="6152757"/>
            <a:ext cx="146304" cy="149264"/>
          </a:xfrm>
          <a:prstGeom prst="straightConnector1">
            <a:avLst/>
          </a:prstGeom>
          <a:ln w="127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16E29A41-8B6C-1A43-8438-26B5B1C8A98F}"/>
              </a:ext>
            </a:extLst>
          </p:cNvPr>
          <p:cNvCxnSpPr>
            <a:cxnSpLocks/>
          </p:cNvCxnSpPr>
          <p:nvPr/>
        </p:nvCxnSpPr>
        <p:spPr>
          <a:xfrm flipV="1">
            <a:off x="1578095" y="6213791"/>
            <a:ext cx="146304" cy="149264"/>
          </a:xfrm>
          <a:prstGeom prst="straightConnector1">
            <a:avLst/>
          </a:prstGeom>
          <a:ln w="127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" name="TextBox 234">
            <a:extLst>
              <a:ext uri="{FF2B5EF4-FFF2-40B4-BE49-F238E27FC236}">
                <a16:creationId xmlns:a16="http://schemas.microsoft.com/office/drawing/2014/main" id="{044AC524-2403-F244-883C-E881886B75E7}"/>
              </a:ext>
            </a:extLst>
          </p:cNvPr>
          <p:cNvSpPr txBox="1"/>
          <p:nvPr/>
        </p:nvSpPr>
        <p:spPr>
          <a:xfrm>
            <a:off x="4714486" y="1547985"/>
            <a:ext cx="1266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STJ+210µm</a:t>
            </a:r>
          </a:p>
          <a:p>
            <a:pPr algn="r"/>
            <a:r>
              <a:rPr lang="en-US" sz="1600" dirty="0"/>
              <a:t>pitch</a:t>
            </a:r>
          </a:p>
        </p:txBody>
      </p: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F884279B-5C11-084F-994B-E17B4441FD0E}"/>
              </a:ext>
            </a:extLst>
          </p:cNvPr>
          <p:cNvCxnSpPr>
            <a:cxnSpLocks/>
          </p:cNvCxnSpPr>
          <p:nvPr/>
        </p:nvCxnSpPr>
        <p:spPr>
          <a:xfrm>
            <a:off x="4975395" y="1869338"/>
            <a:ext cx="292030" cy="2926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D4C67244-0FAD-8C42-A769-709CF4866B7C}"/>
              </a:ext>
            </a:extLst>
          </p:cNvPr>
          <p:cNvGrpSpPr>
            <a:grpSpLocks noChangeAspect="1"/>
          </p:cNvGrpSpPr>
          <p:nvPr/>
        </p:nvGrpSpPr>
        <p:grpSpPr>
          <a:xfrm rot="2698554">
            <a:off x="2372607" y="2057845"/>
            <a:ext cx="2846560" cy="2420817"/>
            <a:chOff x="1856069" y="2512422"/>
            <a:chExt cx="2921762" cy="2484772"/>
          </a:xfrm>
        </p:grpSpPr>
        <p:grpSp>
          <p:nvGrpSpPr>
            <p:cNvPr id="251" name="Group 250">
              <a:extLst>
                <a:ext uri="{FF2B5EF4-FFF2-40B4-BE49-F238E27FC236}">
                  <a16:creationId xmlns:a16="http://schemas.microsoft.com/office/drawing/2014/main" id="{92FB0B71-3CF9-854C-AF47-A232D80B8D2E}"/>
                </a:ext>
              </a:extLst>
            </p:cNvPr>
            <p:cNvGrpSpPr/>
            <p:nvPr/>
          </p:nvGrpSpPr>
          <p:grpSpPr>
            <a:xfrm>
              <a:off x="1856069" y="2512422"/>
              <a:ext cx="2813557" cy="1242893"/>
              <a:chOff x="1856069" y="2512422"/>
              <a:chExt cx="2813557" cy="1242893"/>
            </a:xfrm>
          </p:grpSpPr>
          <p:pic>
            <p:nvPicPr>
              <p:cNvPr id="261" name="Picture 260">
                <a:extLst>
                  <a:ext uri="{FF2B5EF4-FFF2-40B4-BE49-F238E27FC236}">
                    <a16:creationId xmlns:a16="http://schemas.microsoft.com/office/drawing/2014/main" id="{DEED4D0B-31DD-304E-8CAF-710CB2B658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856069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62" name="Picture 261">
                <a:extLst>
                  <a:ext uri="{FF2B5EF4-FFF2-40B4-BE49-F238E27FC236}">
                    <a16:creationId xmlns:a16="http://schemas.microsoft.com/office/drawing/2014/main" id="{D3AC374C-A7E8-5F4B-8F38-81EC67CC1F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208488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63" name="Picture 262">
                <a:extLst>
                  <a:ext uri="{FF2B5EF4-FFF2-40B4-BE49-F238E27FC236}">
                    <a16:creationId xmlns:a16="http://schemas.microsoft.com/office/drawing/2014/main" id="{939A86E3-382A-D745-86EC-5B92AB8134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560907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64" name="Picture 263">
                <a:extLst>
                  <a:ext uri="{FF2B5EF4-FFF2-40B4-BE49-F238E27FC236}">
                    <a16:creationId xmlns:a16="http://schemas.microsoft.com/office/drawing/2014/main" id="{5F424862-B435-FA48-910B-7DC7B540CC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06069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65" name="Picture 264">
                <a:extLst>
                  <a:ext uri="{FF2B5EF4-FFF2-40B4-BE49-F238E27FC236}">
                    <a16:creationId xmlns:a16="http://schemas.microsoft.com/office/drawing/2014/main" id="{A7DC8237-40FC-984A-B8EC-9DE35FA76D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258488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66" name="Picture 265">
                <a:extLst>
                  <a:ext uri="{FF2B5EF4-FFF2-40B4-BE49-F238E27FC236}">
                    <a16:creationId xmlns:a16="http://schemas.microsoft.com/office/drawing/2014/main" id="{9F895E3D-E287-914A-996F-448B7D66AF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10907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67" name="Picture 266">
                <a:extLst>
                  <a:ext uri="{FF2B5EF4-FFF2-40B4-BE49-F238E27FC236}">
                    <a16:creationId xmlns:a16="http://schemas.microsoft.com/office/drawing/2014/main" id="{4E69BFA2-BE2E-AA46-A051-4A0BA294DA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963326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68" name="Picture 267">
                <a:extLst>
                  <a:ext uri="{FF2B5EF4-FFF2-40B4-BE49-F238E27FC236}">
                    <a16:creationId xmlns:a16="http://schemas.microsoft.com/office/drawing/2014/main" id="{16DC13B7-DC0A-C840-9591-A6E5650994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315747" y="2512422"/>
                <a:ext cx="353879" cy="1242893"/>
              </a:xfrm>
              <a:prstGeom prst="rect">
                <a:avLst/>
              </a:prstGeom>
            </p:spPr>
          </p:pic>
        </p:grpSp>
        <p:grpSp>
          <p:nvGrpSpPr>
            <p:cNvPr id="252" name="Group 251">
              <a:extLst>
                <a:ext uri="{FF2B5EF4-FFF2-40B4-BE49-F238E27FC236}">
                  <a16:creationId xmlns:a16="http://schemas.microsoft.com/office/drawing/2014/main" id="{84127710-EE61-3C46-A604-55BF55C2F2ED}"/>
                </a:ext>
              </a:extLst>
            </p:cNvPr>
            <p:cNvGrpSpPr/>
            <p:nvPr/>
          </p:nvGrpSpPr>
          <p:grpSpPr>
            <a:xfrm rot="10800000">
              <a:off x="1964274" y="3754301"/>
              <a:ext cx="2813557" cy="1242893"/>
              <a:chOff x="1856069" y="2512422"/>
              <a:chExt cx="2813557" cy="1242893"/>
            </a:xfrm>
          </p:grpSpPr>
          <p:pic>
            <p:nvPicPr>
              <p:cNvPr id="253" name="Picture 252">
                <a:extLst>
                  <a:ext uri="{FF2B5EF4-FFF2-40B4-BE49-F238E27FC236}">
                    <a16:creationId xmlns:a16="http://schemas.microsoft.com/office/drawing/2014/main" id="{219173FA-314C-BF4D-AF30-A44328E26A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856069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54" name="Picture 253">
                <a:extLst>
                  <a:ext uri="{FF2B5EF4-FFF2-40B4-BE49-F238E27FC236}">
                    <a16:creationId xmlns:a16="http://schemas.microsoft.com/office/drawing/2014/main" id="{383BEF7D-4C78-F74F-B90E-C7C9FB642B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208488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55" name="Picture 254">
                <a:extLst>
                  <a:ext uri="{FF2B5EF4-FFF2-40B4-BE49-F238E27FC236}">
                    <a16:creationId xmlns:a16="http://schemas.microsoft.com/office/drawing/2014/main" id="{067748EC-1173-A544-85B0-5A3A900AB6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560907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56" name="Picture 255">
                <a:extLst>
                  <a:ext uri="{FF2B5EF4-FFF2-40B4-BE49-F238E27FC236}">
                    <a16:creationId xmlns:a16="http://schemas.microsoft.com/office/drawing/2014/main" id="{766215EE-9BAC-254B-80CF-967C0026E3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06069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57" name="Picture 256">
                <a:extLst>
                  <a:ext uri="{FF2B5EF4-FFF2-40B4-BE49-F238E27FC236}">
                    <a16:creationId xmlns:a16="http://schemas.microsoft.com/office/drawing/2014/main" id="{B5BCD87F-741E-FF46-81BF-F1DB91CA37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258488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58" name="Picture 257">
                <a:extLst>
                  <a:ext uri="{FF2B5EF4-FFF2-40B4-BE49-F238E27FC236}">
                    <a16:creationId xmlns:a16="http://schemas.microsoft.com/office/drawing/2014/main" id="{F9B5AE40-4A74-F847-8314-3C9388DDF7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10907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59" name="Picture 258">
                <a:extLst>
                  <a:ext uri="{FF2B5EF4-FFF2-40B4-BE49-F238E27FC236}">
                    <a16:creationId xmlns:a16="http://schemas.microsoft.com/office/drawing/2014/main" id="{9308BB40-ADA3-B24A-AF16-10C53F3EBA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963326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260" name="Picture 259">
                <a:extLst>
                  <a:ext uri="{FF2B5EF4-FFF2-40B4-BE49-F238E27FC236}">
                    <a16:creationId xmlns:a16="http://schemas.microsoft.com/office/drawing/2014/main" id="{C45CF31B-F359-4B43-8AFE-D6E650895C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315747" y="2512422"/>
                <a:ext cx="353879" cy="1242893"/>
              </a:xfrm>
              <a:prstGeom prst="rect">
                <a:avLst/>
              </a:prstGeom>
            </p:spPr>
          </p:pic>
        </p:grpSp>
      </p:grp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155FC20F-6653-974D-ABAD-6EBCF6355AB4}"/>
              </a:ext>
            </a:extLst>
          </p:cNvPr>
          <p:cNvCxnSpPr>
            <a:cxnSpLocks/>
          </p:cNvCxnSpPr>
          <p:nvPr/>
        </p:nvCxnSpPr>
        <p:spPr>
          <a:xfrm flipH="1" flipV="1">
            <a:off x="4729304" y="4040809"/>
            <a:ext cx="325815" cy="330628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36A3B7EC-5B02-554B-BB46-6440EDFFECFE}"/>
              </a:ext>
            </a:extLst>
          </p:cNvPr>
          <p:cNvCxnSpPr>
            <a:cxnSpLocks/>
          </p:cNvCxnSpPr>
          <p:nvPr/>
        </p:nvCxnSpPr>
        <p:spPr>
          <a:xfrm flipH="1" flipV="1">
            <a:off x="4799936" y="3913030"/>
            <a:ext cx="325815" cy="330628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11B3288E-3F55-4D40-B757-D3D5D138E49C}"/>
              </a:ext>
            </a:extLst>
          </p:cNvPr>
          <p:cNvCxnSpPr>
            <a:cxnSpLocks/>
          </p:cNvCxnSpPr>
          <p:nvPr/>
        </p:nvCxnSpPr>
        <p:spPr>
          <a:xfrm flipV="1">
            <a:off x="4655125" y="2107637"/>
            <a:ext cx="584275" cy="585216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7C9198A4-0537-1042-80BA-E007C84165D5}"/>
              </a:ext>
            </a:extLst>
          </p:cNvPr>
          <p:cNvCxnSpPr>
            <a:cxnSpLocks/>
          </p:cNvCxnSpPr>
          <p:nvPr/>
        </p:nvCxnSpPr>
        <p:spPr>
          <a:xfrm flipV="1">
            <a:off x="4391120" y="1897050"/>
            <a:ext cx="584275" cy="585216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8241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04DDCD-4605-5143-9CAF-98E46D6EA5AD}"/>
              </a:ext>
            </a:extLst>
          </p:cNvPr>
          <p:cNvSpPr txBox="1"/>
          <p:nvPr/>
        </p:nvSpPr>
        <p:spPr>
          <a:xfrm>
            <a:off x="460799" y="213068"/>
            <a:ext cx="8222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Proposed Layout of 4” Wafer (Draft)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155E943-F76E-354D-9681-2F864E17F680}"/>
              </a:ext>
            </a:extLst>
          </p:cNvPr>
          <p:cNvSpPr/>
          <p:nvPr/>
        </p:nvSpPr>
        <p:spPr>
          <a:xfrm>
            <a:off x="2612571" y="1915886"/>
            <a:ext cx="3657600" cy="3657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DC8ADD-DBC4-B243-8F33-F31AB69ED5A8}"/>
              </a:ext>
            </a:extLst>
          </p:cNvPr>
          <p:cNvSpPr/>
          <p:nvPr/>
        </p:nvSpPr>
        <p:spPr>
          <a:xfrm>
            <a:off x="4259942" y="1915886"/>
            <a:ext cx="362857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3F8105-9A1A-DD40-A502-1C131C227C96}"/>
              </a:ext>
            </a:extLst>
          </p:cNvPr>
          <p:cNvSpPr/>
          <p:nvPr/>
        </p:nvSpPr>
        <p:spPr>
          <a:xfrm>
            <a:off x="4622799" y="1915886"/>
            <a:ext cx="362857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48F0A0-E491-9343-858E-683A7C6A0C8F}"/>
              </a:ext>
            </a:extLst>
          </p:cNvPr>
          <p:cNvSpPr/>
          <p:nvPr/>
        </p:nvSpPr>
        <p:spPr>
          <a:xfrm>
            <a:off x="4985656" y="1915886"/>
            <a:ext cx="362857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945688-AF28-EF43-9BB6-B257B07BC2A7}"/>
              </a:ext>
            </a:extLst>
          </p:cNvPr>
          <p:cNvSpPr/>
          <p:nvPr/>
        </p:nvSpPr>
        <p:spPr>
          <a:xfrm>
            <a:off x="4150214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874619E-32AD-C744-BD54-89879EA2B973}"/>
              </a:ext>
            </a:extLst>
          </p:cNvPr>
          <p:cNvSpPr/>
          <p:nvPr/>
        </p:nvSpPr>
        <p:spPr>
          <a:xfrm>
            <a:off x="4040486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16DD87-ABFD-3D47-A689-59BFC23858C5}"/>
              </a:ext>
            </a:extLst>
          </p:cNvPr>
          <p:cNvSpPr/>
          <p:nvPr/>
        </p:nvSpPr>
        <p:spPr>
          <a:xfrm>
            <a:off x="3930758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56EF45-4EE2-8B43-A6D5-788AC6D90EAF}"/>
              </a:ext>
            </a:extLst>
          </p:cNvPr>
          <p:cNvSpPr/>
          <p:nvPr/>
        </p:nvSpPr>
        <p:spPr>
          <a:xfrm>
            <a:off x="3821030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7E536A-E3B5-4449-822A-A93334DB8658}"/>
              </a:ext>
            </a:extLst>
          </p:cNvPr>
          <p:cNvSpPr/>
          <p:nvPr/>
        </p:nvSpPr>
        <p:spPr>
          <a:xfrm>
            <a:off x="3711302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AAC99D1-D55F-FE4E-965F-8F15EA202FEA}"/>
              </a:ext>
            </a:extLst>
          </p:cNvPr>
          <p:cNvSpPr/>
          <p:nvPr/>
        </p:nvSpPr>
        <p:spPr>
          <a:xfrm>
            <a:off x="3601574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5B890C-B2E6-1945-B213-4DE6BD7FC445}"/>
              </a:ext>
            </a:extLst>
          </p:cNvPr>
          <p:cNvSpPr/>
          <p:nvPr/>
        </p:nvSpPr>
        <p:spPr>
          <a:xfrm>
            <a:off x="3491846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9F8172A-90EC-6B44-B268-54867B397ABF}"/>
              </a:ext>
            </a:extLst>
          </p:cNvPr>
          <p:cNvSpPr/>
          <p:nvPr/>
        </p:nvSpPr>
        <p:spPr>
          <a:xfrm>
            <a:off x="3382118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AF83FFB-5AEF-1D4E-BCFC-B1D10B1E8027}"/>
              </a:ext>
            </a:extLst>
          </p:cNvPr>
          <p:cNvSpPr/>
          <p:nvPr/>
        </p:nvSpPr>
        <p:spPr>
          <a:xfrm>
            <a:off x="3272390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7A874D4-95E6-BA4E-9C57-D34324BADB7D}"/>
              </a:ext>
            </a:extLst>
          </p:cNvPr>
          <p:cNvSpPr/>
          <p:nvPr/>
        </p:nvSpPr>
        <p:spPr>
          <a:xfrm>
            <a:off x="3162662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C347CBA-5873-5449-92B1-3A82AB2070B5}"/>
              </a:ext>
            </a:extLst>
          </p:cNvPr>
          <p:cNvSpPr/>
          <p:nvPr/>
        </p:nvSpPr>
        <p:spPr>
          <a:xfrm>
            <a:off x="3051483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9E697F-6FBA-8D4A-9483-7D4E7696D532}"/>
              </a:ext>
            </a:extLst>
          </p:cNvPr>
          <p:cNvSpPr/>
          <p:nvPr/>
        </p:nvSpPr>
        <p:spPr>
          <a:xfrm>
            <a:off x="2941755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0651319-DF6B-DA43-A12F-D8392F99653B}"/>
              </a:ext>
            </a:extLst>
          </p:cNvPr>
          <p:cNvSpPr/>
          <p:nvPr/>
        </p:nvSpPr>
        <p:spPr>
          <a:xfrm>
            <a:off x="2832027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CACFA73-463B-0D4B-93A0-DE757CD55309}"/>
              </a:ext>
            </a:extLst>
          </p:cNvPr>
          <p:cNvSpPr/>
          <p:nvPr/>
        </p:nvSpPr>
        <p:spPr>
          <a:xfrm>
            <a:off x="2722299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8E8019-6D65-4F42-984C-4CDFDB833FCA}"/>
              </a:ext>
            </a:extLst>
          </p:cNvPr>
          <p:cNvSpPr/>
          <p:nvPr/>
        </p:nvSpPr>
        <p:spPr>
          <a:xfrm>
            <a:off x="2612571" y="1915886"/>
            <a:ext cx="109728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7E554A2-C7C1-B349-992D-E5E4BEFF19A2}"/>
              </a:ext>
            </a:extLst>
          </p:cNvPr>
          <p:cNvSpPr/>
          <p:nvPr/>
        </p:nvSpPr>
        <p:spPr>
          <a:xfrm>
            <a:off x="5348513" y="1915886"/>
            <a:ext cx="362857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8D5A2F-EC05-5C46-8331-915A1FE26AD5}"/>
              </a:ext>
            </a:extLst>
          </p:cNvPr>
          <p:cNvSpPr/>
          <p:nvPr/>
        </p:nvSpPr>
        <p:spPr>
          <a:xfrm>
            <a:off x="5711370" y="1915886"/>
            <a:ext cx="362857" cy="3657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749CF57-0393-F84D-8A90-09D625B178EB}"/>
              </a:ext>
            </a:extLst>
          </p:cNvPr>
          <p:cNvCxnSpPr/>
          <p:nvPr/>
        </p:nvCxnSpPr>
        <p:spPr>
          <a:xfrm>
            <a:off x="4259941" y="1807029"/>
            <a:ext cx="36285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365EFEA-38DC-3D47-917F-3B578B4D052F}"/>
              </a:ext>
            </a:extLst>
          </p:cNvPr>
          <p:cNvSpPr txBox="1"/>
          <p:nvPr/>
        </p:nvSpPr>
        <p:spPr>
          <a:xfrm>
            <a:off x="4018725" y="1499252"/>
            <a:ext cx="9669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1cm ≈ 0.4”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F60E1FC-F89E-294B-BA54-B7633DF40EFF}"/>
              </a:ext>
            </a:extLst>
          </p:cNvPr>
          <p:cNvCxnSpPr/>
          <p:nvPr/>
        </p:nvCxnSpPr>
        <p:spPr>
          <a:xfrm>
            <a:off x="3787357" y="5638800"/>
            <a:ext cx="36285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093D8D-8874-D14A-9783-18CEA7505982}"/>
              </a:ext>
            </a:extLst>
          </p:cNvPr>
          <p:cNvSpPr txBox="1"/>
          <p:nvPr/>
        </p:nvSpPr>
        <p:spPr>
          <a:xfrm>
            <a:off x="3766166" y="5682342"/>
            <a:ext cx="1125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3mm ≈ 0.12”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5FEF24D-E4AB-104A-9A89-56ABD6DB387C}"/>
              </a:ext>
            </a:extLst>
          </p:cNvPr>
          <p:cNvCxnSpPr/>
          <p:nvPr/>
        </p:nvCxnSpPr>
        <p:spPr>
          <a:xfrm>
            <a:off x="4259941" y="5646057"/>
            <a:ext cx="362857" cy="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A294639-2054-304D-B70B-F6CF80CAEB36}"/>
              </a:ext>
            </a:extLst>
          </p:cNvPr>
          <p:cNvCxnSpPr>
            <a:stCxn id="24" idx="1"/>
            <a:endCxn id="5" idx="6"/>
          </p:cNvCxnSpPr>
          <p:nvPr/>
        </p:nvCxnSpPr>
        <p:spPr>
          <a:xfrm>
            <a:off x="2612571" y="3744686"/>
            <a:ext cx="36576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E93C458-8147-E14B-BC50-71ABB491B868}"/>
              </a:ext>
            </a:extLst>
          </p:cNvPr>
          <p:cNvCxnSpPr>
            <a:cxnSpLocks/>
          </p:cNvCxnSpPr>
          <p:nvPr/>
        </p:nvCxnSpPr>
        <p:spPr>
          <a:xfrm>
            <a:off x="4252685" y="3396343"/>
            <a:ext cx="19842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3B07259-2B05-3C4F-83D1-E96DFCED14E7}"/>
              </a:ext>
            </a:extLst>
          </p:cNvPr>
          <p:cNvCxnSpPr>
            <a:cxnSpLocks/>
          </p:cNvCxnSpPr>
          <p:nvPr/>
        </p:nvCxnSpPr>
        <p:spPr>
          <a:xfrm>
            <a:off x="4252685" y="3026228"/>
            <a:ext cx="187452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9864B88-825A-BC4C-BD06-63347D4DF9AA}"/>
              </a:ext>
            </a:extLst>
          </p:cNvPr>
          <p:cNvCxnSpPr>
            <a:cxnSpLocks/>
          </p:cNvCxnSpPr>
          <p:nvPr/>
        </p:nvCxnSpPr>
        <p:spPr>
          <a:xfrm>
            <a:off x="4252684" y="2656114"/>
            <a:ext cx="16550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7A572EF-FE75-F34E-B55E-7B1F1A2D6BE9}"/>
              </a:ext>
            </a:extLst>
          </p:cNvPr>
          <p:cNvCxnSpPr>
            <a:cxnSpLocks/>
          </p:cNvCxnSpPr>
          <p:nvPr/>
        </p:nvCxnSpPr>
        <p:spPr>
          <a:xfrm>
            <a:off x="4252685" y="2286000"/>
            <a:ext cx="129844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13CF2A1-A23D-5D4E-853B-F4567FE00096}"/>
              </a:ext>
            </a:extLst>
          </p:cNvPr>
          <p:cNvCxnSpPr/>
          <p:nvPr/>
        </p:nvCxnSpPr>
        <p:spPr>
          <a:xfrm>
            <a:off x="4267197" y="3984172"/>
            <a:ext cx="36285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D90EB1F-FAFC-DB45-96CD-AC1A20CE3518}"/>
              </a:ext>
            </a:extLst>
          </p:cNvPr>
          <p:cNvCxnSpPr>
            <a:cxnSpLocks/>
          </p:cNvCxnSpPr>
          <p:nvPr/>
        </p:nvCxnSpPr>
        <p:spPr>
          <a:xfrm>
            <a:off x="4259941" y="5203371"/>
            <a:ext cx="12700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28AC3CF-1DB4-EC41-B105-AC295D6EB052}"/>
              </a:ext>
            </a:extLst>
          </p:cNvPr>
          <p:cNvCxnSpPr>
            <a:cxnSpLocks/>
          </p:cNvCxnSpPr>
          <p:nvPr/>
        </p:nvCxnSpPr>
        <p:spPr>
          <a:xfrm>
            <a:off x="4259941" y="4833257"/>
            <a:ext cx="1647807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FD12179-5BB6-0E44-8423-CC6D275482D7}"/>
              </a:ext>
            </a:extLst>
          </p:cNvPr>
          <p:cNvCxnSpPr>
            <a:cxnSpLocks/>
          </p:cNvCxnSpPr>
          <p:nvPr/>
        </p:nvCxnSpPr>
        <p:spPr>
          <a:xfrm>
            <a:off x="4259941" y="4463143"/>
            <a:ext cx="18672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5D8CFA3-E353-2146-8A43-322AC7463776}"/>
              </a:ext>
            </a:extLst>
          </p:cNvPr>
          <p:cNvCxnSpPr>
            <a:cxnSpLocks/>
          </p:cNvCxnSpPr>
          <p:nvPr/>
        </p:nvCxnSpPr>
        <p:spPr>
          <a:xfrm>
            <a:off x="4259941" y="4093029"/>
            <a:ext cx="1966686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90ABA0A4-FDCC-F741-B27F-4A58C5F09AAB}"/>
              </a:ext>
            </a:extLst>
          </p:cNvPr>
          <p:cNvSpPr txBox="1"/>
          <p:nvPr/>
        </p:nvSpPr>
        <p:spPr>
          <a:xfrm>
            <a:off x="6299343" y="1058578"/>
            <a:ext cx="23838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• We’ll get ~34 1cm</a:t>
            </a:r>
            <a:r>
              <a:rPr lang="en-US" sz="1600" baseline="30000" dirty="0"/>
              <a:t>2</a:t>
            </a:r>
            <a:r>
              <a:rPr lang="en-US" sz="1600" dirty="0"/>
              <a:t>-chips</a:t>
            </a:r>
          </a:p>
          <a:p>
            <a:r>
              <a:rPr lang="en-US" sz="1600" dirty="0"/>
              <a:t>   on half a 4” wafer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52D0066-F9F1-FD49-8C16-C19CF0401527}"/>
              </a:ext>
            </a:extLst>
          </p:cNvPr>
          <p:cNvCxnSpPr>
            <a:cxnSpLocks/>
          </p:cNvCxnSpPr>
          <p:nvPr/>
        </p:nvCxnSpPr>
        <p:spPr>
          <a:xfrm>
            <a:off x="2607997" y="3635844"/>
            <a:ext cx="16519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7DB4F20-82F6-E944-BF45-86D83035E991}"/>
              </a:ext>
            </a:extLst>
          </p:cNvPr>
          <p:cNvCxnSpPr>
            <a:cxnSpLocks/>
          </p:cNvCxnSpPr>
          <p:nvPr/>
        </p:nvCxnSpPr>
        <p:spPr>
          <a:xfrm>
            <a:off x="2607997" y="3527002"/>
            <a:ext cx="16519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425A5296-5F50-D14D-9472-D8E6B129F566}"/>
              </a:ext>
            </a:extLst>
          </p:cNvPr>
          <p:cNvCxnSpPr>
            <a:cxnSpLocks/>
          </p:cNvCxnSpPr>
          <p:nvPr/>
        </p:nvCxnSpPr>
        <p:spPr>
          <a:xfrm>
            <a:off x="2607997" y="3418160"/>
            <a:ext cx="16519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8B3D193-8A1A-084F-8124-75B100E39FD1}"/>
              </a:ext>
            </a:extLst>
          </p:cNvPr>
          <p:cNvCxnSpPr>
            <a:cxnSpLocks/>
          </p:cNvCxnSpPr>
          <p:nvPr/>
        </p:nvCxnSpPr>
        <p:spPr>
          <a:xfrm>
            <a:off x="2607997" y="3309318"/>
            <a:ext cx="16519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2698896-6D96-224D-829E-FFE4C9213BB9}"/>
              </a:ext>
            </a:extLst>
          </p:cNvPr>
          <p:cNvCxnSpPr>
            <a:cxnSpLocks/>
          </p:cNvCxnSpPr>
          <p:nvPr/>
        </p:nvCxnSpPr>
        <p:spPr>
          <a:xfrm>
            <a:off x="2607997" y="3200476"/>
            <a:ext cx="16519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13E250C-7BAB-2544-846B-F6AE8A0C1EC5}"/>
              </a:ext>
            </a:extLst>
          </p:cNvPr>
          <p:cNvCxnSpPr>
            <a:cxnSpLocks/>
          </p:cNvCxnSpPr>
          <p:nvPr/>
        </p:nvCxnSpPr>
        <p:spPr>
          <a:xfrm>
            <a:off x="2607997" y="3091634"/>
            <a:ext cx="16519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1E241DA-04A0-D841-9EE2-E54F2FDAB134}"/>
              </a:ext>
            </a:extLst>
          </p:cNvPr>
          <p:cNvCxnSpPr>
            <a:cxnSpLocks/>
          </p:cNvCxnSpPr>
          <p:nvPr/>
        </p:nvCxnSpPr>
        <p:spPr>
          <a:xfrm>
            <a:off x="2607997" y="2982792"/>
            <a:ext cx="16519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41C564E-F1FF-0646-A6F2-1559E04FECEC}"/>
              </a:ext>
            </a:extLst>
          </p:cNvPr>
          <p:cNvCxnSpPr>
            <a:cxnSpLocks/>
          </p:cNvCxnSpPr>
          <p:nvPr/>
        </p:nvCxnSpPr>
        <p:spPr>
          <a:xfrm>
            <a:off x="2607997" y="2873950"/>
            <a:ext cx="16519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E6703E9-3313-9041-931A-59811943FFBC}"/>
              </a:ext>
            </a:extLst>
          </p:cNvPr>
          <p:cNvCxnSpPr>
            <a:cxnSpLocks/>
          </p:cNvCxnSpPr>
          <p:nvPr/>
        </p:nvCxnSpPr>
        <p:spPr>
          <a:xfrm>
            <a:off x="2607997" y="2765108"/>
            <a:ext cx="16519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67662F9-19BE-1D43-A583-593A1E43F800}"/>
              </a:ext>
            </a:extLst>
          </p:cNvPr>
          <p:cNvCxnSpPr>
            <a:cxnSpLocks/>
          </p:cNvCxnSpPr>
          <p:nvPr/>
        </p:nvCxnSpPr>
        <p:spPr>
          <a:xfrm>
            <a:off x="2615254" y="2656266"/>
            <a:ext cx="16519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9D44E66-B576-7542-94B8-FDA7432925C2}"/>
              </a:ext>
            </a:extLst>
          </p:cNvPr>
          <p:cNvCxnSpPr>
            <a:cxnSpLocks/>
          </p:cNvCxnSpPr>
          <p:nvPr/>
        </p:nvCxnSpPr>
        <p:spPr>
          <a:xfrm>
            <a:off x="2600741" y="3744686"/>
            <a:ext cx="165194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5636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A66F08-E613-6F40-A9B1-EEFCC0AD2930}"/>
              </a:ext>
            </a:extLst>
          </p:cNvPr>
          <p:cNvSpPr txBox="1"/>
          <p:nvPr/>
        </p:nvSpPr>
        <p:spPr>
          <a:xfrm>
            <a:off x="460799" y="213068"/>
            <a:ext cx="8222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Considerations for Si Collimators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6605E4-B194-1C4E-BE0B-A2D9ACBF110C}"/>
              </a:ext>
            </a:extLst>
          </p:cNvPr>
          <p:cNvSpPr txBox="1"/>
          <p:nvPr/>
        </p:nvSpPr>
        <p:spPr>
          <a:xfrm>
            <a:off x="386124" y="951308"/>
            <a:ext cx="85913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Collimators or EXAFS and for </a:t>
            </a:r>
            <a:r>
              <a:rPr lang="en-US" sz="1600" baseline="30000" dirty="0"/>
              <a:t>7</a:t>
            </a:r>
            <a:r>
              <a:rPr lang="en-US" sz="1600" dirty="0"/>
              <a:t>Be implantation:</a:t>
            </a:r>
          </a:p>
          <a:p>
            <a:r>
              <a:rPr lang="en-US" sz="1600" dirty="0"/>
              <a:t>•  We want collimators as large as possible without illuminating / irradiating STJ edges.</a:t>
            </a:r>
          </a:p>
          <a:p>
            <a:r>
              <a:rPr lang="en-US" sz="1600" dirty="0"/>
              <a:t>    </a:t>
            </a:r>
            <a:r>
              <a:rPr lang="en-US" sz="1600" dirty="0">
                <a:sym typeface="Symbol" pitchFamily="2" charset="2"/>
              </a:rPr>
              <a:t>  Collimator bigger (?) than chip size, supported from above</a:t>
            </a:r>
          </a:p>
          <a:p>
            <a:r>
              <a:rPr lang="en-US" sz="1600" dirty="0">
                <a:sym typeface="Symbol" pitchFamily="2" charset="2"/>
              </a:rPr>
              <a:t>      Rectangular holes, 20 µm (?) smaller than STJs (10 µm on each side)</a:t>
            </a:r>
            <a:endParaRPr lang="en-US" sz="1600" dirty="0"/>
          </a:p>
          <a:p>
            <a:pPr>
              <a:spcBef>
                <a:spcPts val="1200"/>
              </a:spcBef>
            </a:pPr>
            <a:r>
              <a:rPr lang="en-US" sz="1600" dirty="0"/>
              <a:t>Collimators for laser calibration:</a:t>
            </a:r>
          </a:p>
          <a:p>
            <a:r>
              <a:rPr lang="en-US" sz="1600" dirty="0"/>
              <a:t>• Want all collimators the same size, even for test chips, for calibration at uniform energy</a:t>
            </a:r>
          </a:p>
          <a:p>
            <a:r>
              <a:rPr lang="en-US" sz="1600" dirty="0"/>
              <a:t>    </a:t>
            </a:r>
            <a:r>
              <a:rPr lang="en-US" sz="1600" dirty="0">
                <a:sym typeface="Symbol" pitchFamily="2" charset="2"/>
              </a:rPr>
              <a:t>  Collimator smaller than area between bond pads, supported on STJ chip</a:t>
            </a:r>
          </a:p>
          <a:p>
            <a:r>
              <a:rPr lang="en-US" sz="1600" dirty="0">
                <a:sym typeface="Symbol" pitchFamily="2" charset="2"/>
              </a:rPr>
              <a:t>      Round holes, 30 / 40 / 50 µm diameter for test chips / 130 µm / 200 µm pixels</a:t>
            </a:r>
          </a:p>
          <a:p>
            <a:pPr>
              <a:spcBef>
                <a:spcPts val="1200"/>
              </a:spcBef>
            </a:pPr>
            <a:r>
              <a:rPr lang="en-US" sz="1600" dirty="0">
                <a:sym typeface="Symbol" pitchFamily="2" charset="2"/>
              </a:rPr>
              <a:t>• Do we need alignment marks for collimators?</a:t>
            </a:r>
          </a:p>
          <a:p>
            <a:r>
              <a:rPr lang="en-US" sz="1600" dirty="0"/>
              <a:t>• We need collimators for both existing STJ chips and new designs</a:t>
            </a: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66CA0452-1CB2-7742-A887-410180CA63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128680"/>
              </p:ext>
            </p:extLst>
          </p:nvPr>
        </p:nvGraphicFramePr>
        <p:xfrm>
          <a:off x="4695986" y="4253024"/>
          <a:ext cx="4174996" cy="2189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0307">
                  <a:extLst>
                    <a:ext uri="{9D8B030D-6E8A-4147-A177-3AD203B41FA5}">
                      <a16:colId xmlns:a16="http://schemas.microsoft.com/office/drawing/2014/main" val="3447221750"/>
                    </a:ext>
                  </a:extLst>
                </a:gridCol>
                <a:gridCol w="1984689">
                  <a:extLst>
                    <a:ext uri="{9D8B030D-6E8A-4147-A177-3AD203B41FA5}">
                      <a16:colId xmlns:a16="http://schemas.microsoft.com/office/drawing/2014/main" val="4053446662"/>
                    </a:ext>
                  </a:extLst>
                </a:gridCol>
              </a:tblGrid>
              <a:tr h="25151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New STJ Chips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Hole spacing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321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Test chip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236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Still need 6x6 arrays?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Yes, a few, 3x3mm</a:t>
                      </a:r>
                      <a:r>
                        <a:rPr lang="en-US" sz="1600" baseline="30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315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8x16 (70µm)</a:t>
                      </a:r>
                      <a:r>
                        <a:rPr lang="en-US" sz="1600" baseline="30000" dirty="0"/>
                        <a:t>2</a:t>
                      </a:r>
                      <a:r>
                        <a:rPr lang="en-US" sz="1600" dirty="0"/>
                        <a:t> pixels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100 µm x 200 µm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374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8x16 (130µm)</a:t>
                      </a:r>
                      <a:r>
                        <a:rPr lang="en-US" sz="1600" baseline="30000" dirty="0"/>
                        <a:t>2</a:t>
                      </a:r>
                      <a:r>
                        <a:rPr lang="en-US" sz="1600" dirty="0"/>
                        <a:t> pixels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160 µm x 260 µm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386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8x16 (200µm)</a:t>
                      </a:r>
                      <a:r>
                        <a:rPr lang="en-US" sz="1600" baseline="30000" dirty="0"/>
                        <a:t>2</a:t>
                      </a:r>
                      <a:r>
                        <a:rPr lang="en-US" sz="1600" dirty="0"/>
                        <a:t> pixels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230 µm x 330 µm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448498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330F9214-7B64-E447-9B1E-8CD891E290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355165"/>
              </p:ext>
            </p:extLst>
          </p:nvPr>
        </p:nvGraphicFramePr>
        <p:xfrm>
          <a:off x="333093" y="4253024"/>
          <a:ext cx="4174996" cy="1447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8221">
                  <a:extLst>
                    <a:ext uri="{9D8B030D-6E8A-4147-A177-3AD203B41FA5}">
                      <a16:colId xmlns:a16="http://schemas.microsoft.com/office/drawing/2014/main" val="3447221750"/>
                    </a:ext>
                  </a:extLst>
                </a:gridCol>
                <a:gridCol w="2156775">
                  <a:extLst>
                    <a:ext uri="{9D8B030D-6E8A-4147-A177-3AD203B41FA5}">
                      <a16:colId xmlns:a16="http://schemas.microsoft.com/office/drawing/2014/main" val="4053446662"/>
                    </a:ext>
                  </a:extLst>
                </a:gridCol>
              </a:tblGrid>
              <a:tr h="25151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Existing STJ Chips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Hole spacing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321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Test chip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236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6x6 (200µm)</a:t>
                      </a:r>
                      <a:r>
                        <a:rPr lang="en-US" sz="1600" baseline="30000" dirty="0"/>
                        <a:t>2</a:t>
                      </a:r>
                      <a:r>
                        <a:rPr lang="en-US" sz="1600" dirty="0"/>
                        <a:t> pixels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50 µm between pixels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315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7x16 (200µm)</a:t>
                      </a:r>
                      <a:r>
                        <a:rPr lang="en-US" sz="1600" baseline="30000" dirty="0"/>
                        <a:t>2</a:t>
                      </a:r>
                      <a:r>
                        <a:rPr lang="en-US" sz="1600" dirty="0"/>
                        <a:t> pixels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150 µm between pixels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3745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036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" name="Group 334">
            <a:extLst>
              <a:ext uri="{FF2B5EF4-FFF2-40B4-BE49-F238E27FC236}">
                <a16:creationId xmlns:a16="http://schemas.microsoft.com/office/drawing/2014/main" id="{77EB5EAB-1933-D54D-9623-6454B2B6C831}"/>
              </a:ext>
            </a:extLst>
          </p:cNvPr>
          <p:cNvGrpSpPr>
            <a:grpSpLocks noChangeAspect="1"/>
          </p:cNvGrpSpPr>
          <p:nvPr/>
        </p:nvGrpSpPr>
        <p:grpSpPr>
          <a:xfrm rot="2698554">
            <a:off x="5900379" y="3570740"/>
            <a:ext cx="2043551" cy="1737909"/>
            <a:chOff x="1856069" y="2512422"/>
            <a:chExt cx="2921762" cy="2484772"/>
          </a:xfrm>
        </p:grpSpPr>
        <p:grpSp>
          <p:nvGrpSpPr>
            <p:cNvPr id="336" name="Group 335">
              <a:extLst>
                <a:ext uri="{FF2B5EF4-FFF2-40B4-BE49-F238E27FC236}">
                  <a16:creationId xmlns:a16="http://schemas.microsoft.com/office/drawing/2014/main" id="{AE171024-6757-8E47-83F4-884E7FD766BA}"/>
                </a:ext>
              </a:extLst>
            </p:cNvPr>
            <p:cNvGrpSpPr/>
            <p:nvPr/>
          </p:nvGrpSpPr>
          <p:grpSpPr>
            <a:xfrm>
              <a:off x="1856069" y="2512422"/>
              <a:ext cx="2813557" cy="1242893"/>
              <a:chOff x="1856069" y="2512422"/>
              <a:chExt cx="2813557" cy="1242893"/>
            </a:xfrm>
          </p:grpSpPr>
          <p:pic>
            <p:nvPicPr>
              <p:cNvPr id="359" name="Picture 358">
                <a:extLst>
                  <a:ext uri="{FF2B5EF4-FFF2-40B4-BE49-F238E27FC236}">
                    <a16:creationId xmlns:a16="http://schemas.microsoft.com/office/drawing/2014/main" id="{55A30C7B-4489-B347-8E81-C11905F2CD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856069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60" name="Picture 359">
                <a:extLst>
                  <a:ext uri="{FF2B5EF4-FFF2-40B4-BE49-F238E27FC236}">
                    <a16:creationId xmlns:a16="http://schemas.microsoft.com/office/drawing/2014/main" id="{53F92D8B-FC03-334D-BDD9-FBF43CD71E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208488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61" name="Picture 360">
                <a:extLst>
                  <a:ext uri="{FF2B5EF4-FFF2-40B4-BE49-F238E27FC236}">
                    <a16:creationId xmlns:a16="http://schemas.microsoft.com/office/drawing/2014/main" id="{393812A0-5D3B-6246-A588-C33412ECDB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560907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62" name="Picture 361">
                <a:extLst>
                  <a:ext uri="{FF2B5EF4-FFF2-40B4-BE49-F238E27FC236}">
                    <a16:creationId xmlns:a16="http://schemas.microsoft.com/office/drawing/2014/main" id="{5871EBD8-F368-4040-991E-5E3F8967B2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06069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63" name="Picture 362">
                <a:extLst>
                  <a:ext uri="{FF2B5EF4-FFF2-40B4-BE49-F238E27FC236}">
                    <a16:creationId xmlns:a16="http://schemas.microsoft.com/office/drawing/2014/main" id="{A4C9E844-27F7-7648-88CD-CB60A7C9AC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258488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64" name="Picture 363">
                <a:extLst>
                  <a:ext uri="{FF2B5EF4-FFF2-40B4-BE49-F238E27FC236}">
                    <a16:creationId xmlns:a16="http://schemas.microsoft.com/office/drawing/2014/main" id="{236E8067-821C-3B49-A757-69A3F287EF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10907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65" name="Picture 364">
                <a:extLst>
                  <a:ext uri="{FF2B5EF4-FFF2-40B4-BE49-F238E27FC236}">
                    <a16:creationId xmlns:a16="http://schemas.microsoft.com/office/drawing/2014/main" id="{61A1DDD9-B656-1F4F-9B9B-0FDFF7DFC2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963326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66" name="Picture 365">
                <a:extLst>
                  <a:ext uri="{FF2B5EF4-FFF2-40B4-BE49-F238E27FC236}">
                    <a16:creationId xmlns:a16="http://schemas.microsoft.com/office/drawing/2014/main" id="{59B9B410-7750-934F-BA65-58961B709F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315747" y="2512422"/>
                <a:ext cx="353879" cy="1242893"/>
              </a:xfrm>
              <a:prstGeom prst="rect">
                <a:avLst/>
              </a:prstGeom>
            </p:spPr>
          </p:pic>
        </p:grpSp>
        <p:grpSp>
          <p:nvGrpSpPr>
            <p:cNvPr id="337" name="Group 336">
              <a:extLst>
                <a:ext uri="{FF2B5EF4-FFF2-40B4-BE49-F238E27FC236}">
                  <a16:creationId xmlns:a16="http://schemas.microsoft.com/office/drawing/2014/main" id="{6F2D3A90-6A1D-F045-B130-36CAC03DE78C}"/>
                </a:ext>
              </a:extLst>
            </p:cNvPr>
            <p:cNvGrpSpPr/>
            <p:nvPr/>
          </p:nvGrpSpPr>
          <p:grpSpPr>
            <a:xfrm rot="10800000">
              <a:off x="1964274" y="3754301"/>
              <a:ext cx="2813557" cy="1242893"/>
              <a:chOff x="1856069" y="2512422"/>
              <a:chExt cx="2813557" cy="1242893"/>
            </a:xfrm>
          </p:grpSpPr>
          <p:pic>
            <p:nvPicPr>
              <p:cNvPr id="339" name="Picture 338">
                <a:extLst>
                  <a:ext uri="{FF2B5EF4-FFF2-40B4-BE49-F238E27FC236}">
                    <a16:creationId xmlns:a16="http://schemas.microsoft.com/office/drawing/2014/main" id="{48CDDC89-3996-9A44-AB98-104A71F90F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856069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42" name="Picture 341">
                <a:extLst>
                  <a:ext uri="{FF2B5EF4-FFF2-40B4-BE49-F238E27FC236}">
                    <a16:creationId xmlns:a16="http://schemas.microsoft.com/office/drawing/2014/main" id="{E9B875A0-72AF-9748-A5AF-5556343113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208488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43" name="Picture 342">
                <a:extLst>
                  <a:ext uri="{FF2B5EF4-FFF2-40B4-BE49-F238E27FC236}">
                    <a16:creationId xmlns:a16="http://schemas.microsoft.com/office/drawing/2014/main" id="{F7B88F92-E9A5-D248-A3C0-B9E153016D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560907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46" name="Picture 345">
                <a:extLst>
                  <a:ext uri="{FF2B5EF4-FFF2-40B4-BE49-F238E27FC236}">
                    <a16:creationId xmlns:a16="http://schemas.microsoft.com/office/drawing/2014/main" id="{134FD521-383F-DB46-9D30-7DECDA993E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906069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53" name="Picture 352">
                <a:extLst>
                  <a:ext uri="{FF2B5EF4-FFF2-40B4-BE49-F238E27FC236}">
                    <a16:creationId xmlns:a16="http://schemas.microsoft.com/office/drawing/2014/main" id="{FA9E8D1A-6CF6-104E-A5E2-10224C377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258488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54" name="Picture 353">
                <a:extLst>
                  <a:ext uri="{FF2B5EF4-FFF2-40B4-BE49-F238E27FC236}">
                    <a16:creationId xmlns:a16="http://schemas.microsoft.com/office/drawing/2014/main" id="{BA2C42EA-7ACA-7A42-B373-071003BAF2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610907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56" name="Picture 355">
                <a:extLst>
                  <a:ext uri="{FF2B5EF4-FFF2-40B4-BE49-F238E27FC236}">
                    <a16:creationId xmlns:a16="http://schemas.microsoft.com/office/drawing/2014/main" id="{2E2E120F-BB5D-6A4C-A2C9-2A1EB2D0D3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963326" y="2512422"/>
                <a:ext cx="353879" cy="1242893"/>
              </a:xfrm>
              <a:prstGeom prst="rect">
                <a:avLst/>
              </a:prstGeom>
            </p:spPr>
          </p:pic>
          <p:pic>
            <p:nvPicPr>
              <p:cNvPr id="358" name="Picture 357">
                <a:extLst>
                  <a:ext uri="{FF2B5EF4-FFF2-40B4-BE49-F238E27FC236}">
                    <a16:creationId xmlns:a16="http://schemas.microsoft.com/office/drawing/2014/main" id="{4D191497-7EEF-1141-8250-41572D9642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315747" y="2512422"/>
                <a:ext cx="353879" cy="1242893"/>
              </a:xfrm>
              <a:prstGeom prst="rect">
                <a:avLst/>
              </a:prstGeom>
            </p:spPr>
          </p:pic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FA66F08-E613-6F40-A9B1-EEFCC0AD2930}"/>
              </a:ext>
            </a:extLst>
          </p:cNvPr>
          <p:cNvSpPr txBox="1"/>
          <p:nvPr/>
        </p:nvSpPr>
        <p:spPr>
          <a:xfrm>
            <a:off x="460799" y="213068"/>
            <a:ext cx="8222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Proposed Layout of Si Collimators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CD73A3-3DA4-A84F-878F-E4F3FF05AFD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4740" t="47325" r="8910" b="21264"/>
          <a:stretch/>
        </p:blipFill>
        <p:spPr>
          <a:xfrm>
            <a:off x="1091609" y="3036440"/>
            <a:ext cx="2076894" cy="320394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2F0B9DF-819F-0842-9A58-810115630FCE}"/>
              </a:ext>
            </a:extLst>
          </p:cNvPr>
          <p:cNvCxnSpPr/>
          <p:nvPr/>
        </p:nvCxnSpPr>
        <p:spPr>
          <a:xfrm>
            <a:off x="1091609" y="2522817"/>
            <a:ext cx="207689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F87EB11-1062-7346-A029-6C2086A78F2A}"/>
              </a:ext>
            </a:extLst>
          </p:cNvPr>
          <p:cNvCxnSpPr>
            <a:cxnSpLocks/>
          </p:cNvCxnSpPr>
          <p:nvPr/>
        </p:nvCxnSpPr>
        <p:spPr>
          <a:xfrm>
            <a:off x="578904" y="3047073"/>
            <a:ext cx="0" cy="320394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B55C5FF-8C2E-8044-9201-54AE6A4E08A6}"/>
              </a:ext>
            </a:extLst>
          </p:cNvPr>
          <p:cNvSpPr txBox="1"/>
          <p:nvPr/>
        </p:nvSpPr>
        <p:spPr>
          <a:xfrm>
            <a:off x="1637414" y="2278510"/>
            <a:ext cx="1510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~1.9mm chip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13C121-B9CD-304D-B682-7AD627C7E3E8}"/>
              </a:ext>
            </a:extLst>
          </p:cNvPr>
          <p:cNvSpPr txBox="1"/>
          <p:nvPr/>
        </p:nvSpPr>
        <p:spPr>
          <a:xfrm rot="16200000">
            <a:off x="-216749" y="4283172"/>
            <a:ext cx="13620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~2.9mm chip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ABE9957-3730-DB46-90F7-A21529B936BB}"/>
              </a:ext>
            </a:extLst>
          </p:cNvPr>
          <p:cNvCxnSpPr>
            <a:cxnSpLocks/>
          </p:cNvCxnSpPr>
          <p:nvPr/>
        </p:nvCxnSpPr>
        <p:spPr>
          <a:xfrm>
            <a:off x="1487504" y="6433257"/>
            <a:ext cx="133141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E41D788-A258-964A-A77C-4625CD1C34BF}"/>
              </a:ext>
            </a:extLst>
          </p:cNvPr>
          <p:cNvCxnSpPr>
            <a:cxnSpLocks/>
          </p:cNvCxnSpPr>
          <p:nvPr/>
        </p:nvCxnSpPr>
        <p:spPr>
          <a:xfrm flipV="1">
            <a:off x="2141288" y="3362508"/>
            <a:ext cx="6489" cy="25659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A87DE83-1CA3-4648-931B-00830B5E7873}"/>
              </a:ext>
            </a:extLst>
          </p:cNvPr>
          <p:cNvSpPr txBox="1"/>
          <p:nvPr/>
        </p:nvSpPr>
        <p:spPr>
          <a:xfrm>
            <a:off x="1283014" y="6474871"/>
            <a:ext cx="19941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~1.15mm collimator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11D1092-2A62-CE48-8446-720093F85FB6}"/>
              </a:ext>
            </a:extLst>
          </p:cNvPr>
          <p:cNvCxnSpPr>
            <a:cxnSpLocks/>
          </p:cNvCxnSpPr>
          <p:nvPr/>
        </p:nvCxnSpPr>
        <p:spPr>
          <a:xfrm>
            <a:off x="1475582" y="5928495"/>
            <a:ext cx="0" cy="5047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46C13E-D0AF-9140-8D56-D12D783A05A8}"/>
              </a:ext>
            </a:extLst>
          </p:cNvPr>
          <p:cNvCxnSpPr>
            <a:cxnSpLocks/>
          </p:cNvCxnSpPr>
          <p:nvPr/>
        </p:nvCxnSpPr>
        <p:spPr>
          <a:xfrm>
            <a:off x="2806994" y="5935583"/>
            <a:ext cx="0" cy="4976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A24FA2E-C2AA-9541-98D0-709F780D563D}"/>
              </a:ext>
            </a:extLst>
          </p:cNvPr>
          <p:cNvCxnSpPr>
            <a:cxnSpLocks/>
          </p:cNvCxnSpPr>
          <p:nvPr/>
        </p:nvCxnSpPr>
        <p:spPr>
          <a:xfrm>
            <a:off x="1091609" y="2324102"/>
            <a:ext cx="0" cy="3926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ACBDD99-221A-184E-B6F0-9AC692938BFB}"/>
              </a:ext>
            </a:extLst>
          </p:cNvPr>
          <p:cNvCxnSpPr>
            <a:cxnSpLocks/>
          </p:cNvCxnSpPr>
          <p:nvPr/>
        </p:nvCxnSpPr>
        <p:spPr>
          <a:xfrm>
            <a:off x="3168503" y="2302838"/>
            <a:ext cx="0" cy="39481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4F3DE52-BAFF-9648-AB4B-C96AA1F069CE}"/>
              </a:ext>
            </a:extLst>
          </p:cNvPr>
          <p:cNvCxnSpPr>
            <a:cxnSpLocks/>
          </p:cNvCxnSpPr>
          <p:nvPr/>
        </p:nvCxnSpPr>
        <p:spPr>
          <a:xfrm flipH="1" flipV="1">
            <a:off x="545805" y="6251017"/>
            <a:ext cx="2622699" cy="35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100B43C-37B6-464C-A5EB-F23E32E6D1E7}"/>
              </a:ext>
            </a:extLst>
          </p:cNvPr>
          <p:cNvCxnSpPr>
            <a:cxnSpLocks/>
          </p:cNvCxnSpPr>
          <p:nvPr/>
        </p:nvCxnSpPr>
        <p:spPr>
          <a:xfrm flipH="1">
            <a:off x="545805" y="3027579"/>
            <a:ext cx="2622699" cy="12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35177CB-27AC-D442-8CC9-17C60024B984}"/>
              </a:ext>
            </a:extLst>
          </p:cNvPr>
          <p:cNvSpPr txBox="1"/>
          <p:nvPr/>
        </p:nvSpPr>
        <p:spPr>
          <a:xfrm>
            <a:off x="283817" y="744448"/>
            <a:ext cx="42175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Existing Test Chip: </a:t>
            </a:r>
          </a:p>
          <a:p>
            <a:r>
              <a:rPr lang="en-US" sz="1600" dirty="0"/>
              <a:t>• Nominally 2 x 3 mm</a:t>
            </a:r>
            <a:r>
              <a:rPr lang="en-US" sz="1600" baseline="30000" dirty="0"/>
              <a:t>2</a:t>
            </a:r>
            <a:r>
              <a:rPr lang="en-US" sz="1600" dirty="0"/>
              <a:t>, but cut with 0.1 mm saw</a:t>
            </a:r>
          </a:p>
          <a:p>
            <a:r>
              <a:rPr lang="en-US" sz="1600" dirty="0"/>
              <a:t>• (0.2mm)</a:t>
            </a:r>
            <a:r>
              <a:rPr lang="en-US" sz="1600" baseline="30000" dirty="0"/>
              <a:t>2</a:t>
            </a:r>
            <a:r>
              <a:rPr lang="en-US" sz="1600" dirty="0"/>
              <a:t> bond pads, 0.25mm pitch</a:t>
            </a:r>
          </a:p>
          <a:p>
            <a:r>
              <a:rPr lang="en-US" sz="1600" dirty="0"/>
              <a:t>Want: Six 30 µm (different options 50 µm ok) holes over central STJs</a:t>
            </a:r>
          </a:p>
          <a:p>
            <a:r>
              <a:rPr lang="en-US" sz="1600" dirty="0"/>
              <a:t>• 25 µm traces (make 100 µm wide for safety) 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DC5AC48-C333-5F43-9626-4781F8D80393}"/>
              </a:ext>
            </a:extLst>
          </p:cNvPr>
          <p:cNvCxnSpPr>
            <a:cxnSpLocks/>
          </p:cNvCxnSpPr>
          <p:nvPr/>
        </p:nvCxnSpPr>
        <p:spPr>
          <a:xfrm flipH="1">
            <a:off x="1765288" y="4925490"/>
            <a:ext cx="18497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5972963-35A0-4C4D-BEFA-5D767D20EAB4}"/>
              </a:ext>
            </a:extLst>
          </p:cNvPr>
          <p:cNvCxnSpPr>
            <a:cxnSpLocks/>
          </p:cNvCxnSpPr>
          <p:nvPr/>
        </p:nvCxnSpPr>
        <p:spPr>
          <a:xfrm flipH="1">
            <a:off x="1743738" y="4638412"/>
            <a:ext cx="18497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16BA91F-C3D4-6C4E-BCD4-7F382AF7D5DD}"/>
              </a:ext>
            </a:extLst>
          </p:cNvPr>
          <p:cNvCxnSpPr>
            <a:cxnSpLocks/>
          </p:cNvCxnSpPr>
          <p:nvPr/>
        </p:nvCxnSpPr>
        <p:spPr>
          <a:xfrm flipH="1">
            <a:off x="1743738" y="4206020"/>
            <a:ext cx="184978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177C37C-0CD6-D34E-B7E5-62665F998D8B}"/>
              </a:ext>
            </a:extLst>
          </p:cNvPr>
          <p:cNvCxnSpPr>
            <a:cxnSpLocks/>
          </p:cNvCxnSpPr>
          <p:nvPr/>
        </p:nvCxnSpPr>
        <p:spPr>
          <a:xfrm>
            <a:off x="1747568" y="2845054"/>
            <a:ext cx="0" cy="2081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20DDB98-3B9A-9B4F-855A-4B8011A4E4FB}"/>
              </a:ext>
            </a:extLst>
          </p:cNvPr>
          <p:cNvCxnSpPr>
            <a:cxnSpLocks/>
          </p:cNvCxnSpPr>
          <p:nvPr/>
        </p:nvCxnSpPr>
        <p:spPr>
          <a:xfrm>
            <a:off x="2502479" y="2837966"/>
            <a:ext cx="0" cy="20813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65AEC30-CF2A-754A-85AF-FE0646266757}"/>
              </a:ext>
            </a:extLst>
          </p:cNvPr>
          <p:cNvCxnSpPr>
            <a:cxnSpLocks/>
          </p:cNvCxnSpPr>
          <p:nvPr/>
        </p:nvCxnSpPr>
        <p:spPr>
          <a:xfrm>
            <a:off x="1743738" y="2930399"/>
            <a:ext cx="75874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1E8F957-07C7-8C4F-8408-0D5C77EE3A09}"/>
              </a:ext>
            </a:extLst>
          </p:cNvPr>
          <p:cNvSpPr txBox="1"/>
          <p:nvPr/>
        </p:nvSpPr>
        <p:spPr>
          <a:xfrm>
            <a:off x="1765007" y="2650408"/>
            <a:ext cx="808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0.65mm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4C441AF-D327-A54D-8665-8E3AA3B0C653}"/>
              </a:ext>
            </a:extLst>
          </p:cNvPr>
          <p:cNvCxnSpPr>
            <a:cxnSpLocks/>
          </p:cNvCxnSpPr>
          <p:nvPr/>
        </p:nvCxnSpPr>
        <p:spPr>
          <a:xfrm>
            <a:off x="1475582" y="2845054"/>
            <a:ext cx="0" cy="512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3DC98FA-A013-C544-BDB1-5AF646CF8B81}"/>
              </a:ext>
            </a:extLst>
          </p:cNvPr>
          <p:cNvCxnSpPr>
            <a:cxnSpLocks/>
          </p:cNvCxnSpPr>
          <p:nvPr/>
        </p:nvCxnSpPr>
        <p:spPr>
          <a:xfrm>
            <a:off x="2799905" y="2845054"/>
            <a:ext cx="0" cy="512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BF94E27E-9C77-6145-B847-ADF61F61297F}"/>
              </a:ext>
            </a:extLst>
          </p:cNvPr>
          <p:cNvCxnSpPr>
            <a:cxnSpLocks/>
          </p:cNvCxnSpPr>
          <p:nvPr/>
        </p:nvCxnSpPr>
        <p:spPr>
          <a:xfrm>
            <a:off x="2502479" y="2930399"/>
            <a:ext cx="29742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F05C74B-02E5-2643-AC1F-8B4C20E2CDDD}"/>
              </a:ext>
            </a:extLst>
          </p:cNvPr>
          <p:cNvCxnSpPr>
            <a:cxnSpLocks/>
          </p:cNvCxnSpPr>
          <p:nvPr/>
        </p:nvCxnSpPr>
        <p:spPr>
          <a:xfrm>
            <a:off x="1475582" y="2930399"/>
            <a:ext cx="27524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44ED96C3-FB2D-A941-A85D-9DE6801CE0DB}"/>
              </a:ext>
            </a:extLst>
          </p:cNvPr>
          <p:cNvSpPr txBox="1"/>
          <p:nvPr/>
        </p:nvSpPr>
        <p:spPr>
          <a:xfrm>
            <a:off x="2464554" y="2650408"/>
            <a:ext cx="981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0.25mm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3727E38-4854-8B48-8DDB-3E285CE94FE1}"/>
              </a:ext>
            </a:extLst>
          </p:cNvPr>
          <p:cNvSpPr txBox="1"/>
          <p:nvPr/>
        </p:nvSpPr>
        <p:spPr>
          <a:xfrm>
            <a:off x="1060214" y="2650408"/>
            <a:ext cx="8545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0.25mm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F205A2BF-BA4B-0A4F-847F-354AB1C7DC82}"/>
              </a:ext>
            </a:extLst>
          </p:cNvPr>
          <p:cNvCxnSpPr>
            <a:cxnSpLocks/>
          </p:cNvCxnSpPr>
          <p:nvPr/>
        </p:nvCxnSpPr>
        <p:spPr>
          <a:xfrm>
            <a:off x="3452037" y="4919323"/>
            <a:ext cx="0" cy="10091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D996C3A-579E-DB4A-9652-25B4AFA0B669}"/>
              </a:ext>
            </a:extLst>
          </p:cNvPr>
          <p:cNvCxnSpPr>
            <a:cxnSpLocks/>
          </p:cNvCxnSpPr>
          <p:nvPr/>
        </p:nvCxnSpPr>
        <p:spPr>
          <a:xfrm>
            <a:off x="3452037" y="4638412"/>
            <a:ext cx="0" cy="28091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5B721DC-7BFC-DF4F-80E1-08FD81C4FBEC}"/>
              </a:ext>
            </a:extLst>
          </p:cNvPr>
          <p:cNvCxnSpPr>
            <a:cxnSpLocks/>
          </p:cNvCxnSpPr>
          <p:nvPr/>
        </p:nvCxnSpPr>
        <p:spPr>
          <a:xfrm>
            <a:off x="3452037" y="4206020"/>
            <a:ext cx="0" cy="43239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9D04844-1A18-3940-ABF3-41DA37C049EC}"/>
              </a:ext>
            </a:extLst>
          </p:cNvPr>
          <p:cNvCxnSpPr>
            <a:cxnSpLocks/>
          </p:cNvCxnSpPr>
          <p:nvPr/>
        </p:nvCxnSpPr>
        <p:spPr>
          <a:xfrm>
            <a:off x="3452037" y="3350101"/>
            <a:ext cx="0" cy="85591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9459FE80-2D13-E442-A0CF-31F4790277C8}"/>
              </a:ext>
            </a:extLst>
          </p:cNvPr>
          <p:cNvSpPr txBox="1"/>
          <p:nvPr/>
        </p:nvSpPr>
        <p:spPr>
          <a:xfrm>
            <a:off x="1626498" y="3952892"/>
            <a:ext cx="13219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208µm STJs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BA0A0F9-EC0A-E141-899D-2D9DDFA9EFCE}"/>
              </a:ext>
            </a:extLst>
          </p:cNvPr>
          <p:cNvSpPr txBox="1"/>
          <p:nvPr/>
        </p:nvSpPr>
        <p:spPr>
          <a:xfrm>
            <a:off x="1619124" y="4383973"/>
            <a:ext cx="13219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138µm STJs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7B1B0A-4F4F-6D42-8EDD-AD4142B024AE}"/>
              </a:ext>
            </a:extLst>
          </p:cNvPr>
          <p:cNvSpPr txBox="1"/>
          <p:nvPr/>
        </p:nvSpPr>
        <p:spPr>
          <a:xfrm>
            <a:off x="1679944" y="4673853"/>
            <a:ext cx="13219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68µm STJs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3672127-B1F5-1A41-BFEB-CACC1219FEA9}"/>
              </a:ext>
            </a:extLst>
          </p:cNvPr>
          <p:cNvSpPr txBox="1"/>
          <p:nvPr/>
        </p:nvSpPr>
        <p:spPr>
          <a:xfrm>
            <a:off x="3438430" y="4638412"/>
            <a:ext cx="808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0.25mm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B979FAD-3C39-EC46-A6C1-1B233F42DB93}"/>
              </a:ext>
            </a:extLst>
          </p:cNvPr>
          <p:cNvSpPr txBox="1"/>
          <p:nvPr/>
        </p:nvSpPr>
        <p:spPr>
          <a:xfrm>
            <a:off x="3445234" y="4295195"/>
            <a:ext cx="10711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0.375mm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66B7205-1379-744E-9904-2C81E99003D8}"/>
              </a:ext>
            </a:extLst>
          </p:cNvPr>
          <p:cNvSpPr txBox="1"/>
          <p:nvPr/>
        </p:nvSpPr>
        <p:spPr>
          <a:xfrm>
            <a:off x="3427228" y="5336426"/>
            <a:ext cx="10523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0.875mm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77EA35D-EF65-CE4E-9A57-94BA76A774B8}"/>
              </a:ext>
            </a:extLst>
          </p:cNvPr>
          <p:cNvSpPr txBox="1"/>
          <p:nvPr/>
        </p:nvSpPr>
        <p:spPr>
          <a:xfrm>
            <a:off x="3445234" y="3674962"/>
            <a:ext cx="808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0.75mm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33A51CD-F603-1346-AC7C-DC2E2975A888}"/>
              </a:ext>
            </a:extLst>
          </p:cNvPr>
          <p:cNvCxnSpPr>
            <a:cxnSpLocks/>
          </p:cNvCxnSpPr>
          <p:nvPr/>
        </p:nvCxnSpPr>
        <p:spPr>
          <a:xfrm flipH="1">
            <a:off x="2835348" y="5928495"/>
            <a:ext cx="7620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0F1D7295-6432-3544-A206-B8CC3980D615}"/>
              </a:ext>
            </a:extLst>
          </p:cNvPr>
          <p:cNvCxnSpPr>
            <a:cxnSpLocks/>
          </p:cNvCxnSpPr>
          <p:nvPr/>
        </p:nvCxnSpPr>
        <p:spPr>
          <a:xfrm flipH="1">
            <a:off x="2835348" y="3355417"/>
            <a:ext cx="7620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B4DEF047-8B47-1846-97EF-AA080903E18F}"/>
              </a:ext>
            </a:extLst>
          </p:cNvPr>
          <p:cNvCxnSpPr>
            <a:cxnSpLocks/>
          </p:cNvCxnSpPr>
          <p:nvPr/>
        </p:nvCxnSpPr>
        <p:spPr>
          <a:xfrm flipH="1">
            <a:off x="843802" y="5921117"/>
            <a:ext cx="58804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28620A8B-3642-E64F-A168-AACF84F81CBD}"/>
              </a:ext>
            </a:extLst>
          </p:cNvPr>
          <p:cNvCxnSpPr>
            <a:cxnSpLocks/>
          </p:cNvCxnSpPr>
          <p:nvPr/>
        </p:nvCxnSpPr>
        <p:spPr>
          <a:xfrm flipH="1">
            <a:off x="850890" y="3362505"/>
            <a:ext cx="58804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4BBAFC8B-FB89-654E-9BAE-10C541041965}"/>
              </a:ext>
            </a:extLst>
          </p:cNvPr>
          <p:cNvCxnSpPr>
            <a:cxnSpLocks/>
          </p:cNvCxnSpPr>
          <p:nvPr/>
        </p:nvCxnSpPr>
        <p:spPr>
          <a:xfrm>
            <a:off x="880445" y="3350101"/>
            <a:ext cx="0" cy="25710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9421FCC9-AB8B-2542-BB1B-A4C2D57D6748}"/>
              </a:ext>
            </a:extLst>
          </p:cNvPr>
          <p:cNvSpPr txBox="1"/>
          <p:nvPr/>
        </p:nvSpPr>
        <p:spPr>
          <a:xfrm rot="16200000">
            <a:off x="-170956" y="4250034"/>
            <a:ext cx="1880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~2.25mm collimator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3C4808EF-DDF6-2C4E-B687-CF608BF55233}"/>
              </a:ext>
            </a:extLst>
          </p:cNvPr>
          <p:cNvSpPr/>
          <p:nvPr/>
        </p:nvSpPr>
        <p:spPr>
          <a:xfrm>
            <a:off x="1720533" y="4181165"/>
            <a:ext cx="56709" cy="553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7EDE2153-AF52-0A47-845B-389E9FD6A31C}"/>
              </a:ext>
            </a:extLst>
          </p:cNvPr>
          <p:cNvSpPr/>
          <p:nvPr/>
        </p:nvSpPr>
        <p:spPr>
          <a:xfrm>
            <a:off x="1721973" y="4613920"/>
            <a:ext cx="56709" cy="553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1EA37FAE-EC96-3449-8C01-2AA541FCEB0C}"/>
              </a:ext>
            </a:extLst>
          </p:cNvPr>
          <p:cNvSpPr/>
          <p:nvPr/>
        </p:nvSpPr>
        <p:spPr>
          <a:xfrm>
            <a:off x="1730599" y="4902904"/>
            <a:ext cx="56709" cy="553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56E6E922-7DD9-3F40-8A56-C725D0891D39}"/>
              </a:ext>
            </a:extLst>
          </p:cNvPr>
          <p:cNvSpPr/>
          <p:nvPr/>
        </p:nvSpPr>
        <p:spPr>
          <a:xfrm>
            <a:off x="2472464" y="4182604"/>
            <a:ext cx="56709" cy="553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3881C5EF-0F8A-EF4A-874B-0D6A2E7B92F5}"/>
              </a:ext>
            </a:extLst>
          </p:cNvPr>
          <p:cNvSpPr/>
          <p:nvPr/>
        </p:nvSpPr>
        <p:spPr>
          <a:xfrm>
            <a:off x="2473904" y="4615359"/>
            <a:ext cx="56709" cy="553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1E0FC043-417B-3C40-84FB-3AACAD64E90A}"/>
              </a:ext>
            </a:extLst>
          </p:cNvPr>
          <p:cNvSpPr/>
          <p:nvPr/>
        </p:nvSpPr>
        <p:spPr>
          <a:xfrm>
            <a:off x="2482530" y="4904343"/>
            <a:ext cx="56709" cy="553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DE768E4A-0AEF-CB47-AF8D-443DBEAA0F77}"/>
              </a:ext>
            </a:extLst>
          </p:cNvPr>
          <p:cNvSpPr txBox="1"/>
          <p:nvPr/>
        </p:nvSpPr>
        <p:spPr>
          <a:xfrm>
            <a:off x="4687554" y="744448"/>
            <a:ext cx="43338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Proposed 128-pixel chips: </a:t>
            </a:r>
          </a:p>
          <a:p>
            <a:r>
              <a:rPr lang="en-US" sz="1600" dirty="0"/>
              <a:t>Want: 128 square holes in (8mm)</a:t>
            </a:r>
            <a:r>
              <a:rPr lang="en-US" sz="1600" baseline="30000" dirty="0"/>
              <a:t>2 </a:t>
            </a:r>
            <a:r>
              <a:rPr lang="en-US" sz="1600" dirty="0"/>
              <a:t>collimator</a:t>
            </a:r>
          </a:p>
          <a:p>
            <a:r>
              <a:rPr lang="en-US" sz="1600" dirty="0"/>
              <a:t>70µm STJs: (50µm)</a:t>
            </a:r>
            <a:r>
              <a:rPr lang="en-US" sz="1600" baseline="30000" dirty="0"/>
              <a:t>2</a:t>
            </a:r>
            <a:r>
              <a:rPr lang="en-US" sz="1600" dirty="0"/>
              <a:t> holes, 150 x 280 µm pitch</a:t>
            </a:r>
          </a:p>
          <a:p>
            <a:r>
              <a:rPr lang="en-US" sz="1600" dirty="0"/>
              <a:t>130µm STJs: (110µm)</a:t>
            </a:r>
            <a:r>
              <a:rPr lang="en-US" sz="1600" baseline="30000" dirty="0"/>
              <a:t>2</a:t>
            </a:r>
            <a:r>
              <a:rPr lang="en-US" sz="1600" dirty="0"/>
              <a:t> holes, 210 x 340 µm pitch</a:t>
            </a:r>
          </a:p>
          <a:p>
            <a:r>
              <a:rPr lang="en-US" sz="1600" dirty="0"/>
              <a:t>200µm STJs: (180µm)</a:t>
            </a:r>
            <a:r>
              <a:rPr lang="en-US" sz="1600" baseline="30000" dirty="0"/>
              <a:t>2</a:t>
            </a:r>
            <a:r>
              <a:rPr lang="en-US" sz="1600" dirty="0"/>
              <a:t> holes, 280 x 410 µm pitch</a:t>
            </a: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E5B7A606-CAF2-5243-ACE0-ACBD4EC32B46}"/>
              </a:ext>
            </a:extLst>
          </p:cNvPr>
          <p:cNvGrpSpPr/>
          <p:nvPr/>
        </p:nvGrpSpPr>
        <p:grpSpPr>
          <a:xfrm flipV="1">
            <a:off x="5231888" y="6164187"/>
            <a:ext cx="3287387" cy="58789"/>
            <a:chOff x="1534086" y="6623304"/>
            <a:chExt cx="5031550" cy="91440"/>
          </a:xfrm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22C75B53-0C84-714D-A917-0F00ACCA4AC6}"/>
                </a:ext>
              </a:extLst>
            </p:cNvPr>
            <p:cNvSpPr/>
            <p:nvPr/>
          </p:nvSpPr>
          <p:spPr>
            <a:xfrm>
              <a:off x="153408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7D88FFC5-D363-6548-9A57-57592FFA0064}"/>
                </a:ext>
              </a:extLst>
            </p:cNvPr>
            <p:cNvSpPr/>
            <p:nvPr/>
          </p:nvSpPr>
          <p:spPr>
            <a:xfrm>
              <a:off x="181637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C978B76E-2F4F-FC49-99D6-15FFDD02A047}"/>
                </a:ext>
              </a:extLst>
            </p:cNvPr>
            <p:cNvSpPr/>
            <p:nvPr/>
          </p:nvSpPr>
          <p:spPr>
            <a:xfrm>
              <a:off x="266325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F5455050-F270-8D45-A401-317DA0B91D28}"/>
                </a:ext>
              </a:extLst>
            </p:cNvPr>
            <p:cNvSpPr/>
            <p:nvPr/>
          </p:nvSpPr>
          <p:spPr>
            <a:xfrm>
              <a:off x="209867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E2EA3547-4E29-3A4B-8303-6D72715CFE8A}"/>
                </a:ext>
              </a:extLst>
            </p:cNvPr>
            <p:cNvSpPr/>
            <p:nvPr/>
          </p:nvSpPr>
          <p:spPr>
            <a:xfrm>
              <a:off x="294554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44B62237-4599-374F-8A13-7DDEE2B47F56}"/>
                </a:ext>
              </a:extLst>
            </p:cNvPr>
            <p:cNvSpPr/>
            <p:nvPr/>
          </p:nvSpPr>
          <p:spPr>
            <a:xfrm>
              <a:off x="322783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7698FD24-792A-424C-BBF9-8F18B810C4C2}"/>
                </a:ext>
              </a:extLst>
            </p:cNvPr>
            <p:cNvSpPr/>
            <p:nvPr/>
          </p:nvSpPr>
          <p:spPr>
            <a:xfrm>
              <a:off x="463929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2A46E386-29C0-E74B-86CC-028F4603F7D8}"/>
                </a:ext>
              </a:extLst>
            </p:cNvPr>
            <p:cNvSpPr/>
            <p:nvPr/>
          </p:nvSpPr>
          <p:spPr>
            <a:xfrm>
              <a:off x="238096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4AADF350-5CBF-2F49-8758-733BCF1C7A9F}"/>
                </a:ext>
              </a:extLst>
            </p:cNvPr>
            <p:cNvSpPr/>
            <p:nvPr/>
          </p:nvSpPr>
          <p:spPr>
            <a:xfrm>
              <a:off x="351013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FE813BE9-F329-1347-85B6-06ACA0AA805E}"/>
                </a:ext>
              </a:extLst>
            </p:cNvPr>
            <p:cNvSpPr/>
            <p:nvPr/>
          </p:nvSpPr>
          <p:spPr>
            <a:xfrm>
              <a:off x="379242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E7744721-C0D5-F549-995A-B4226B257374}"/>
                </a:ext>
              </a:extLst>
            </p:cNvPr>
            <p:cNvSpPr/>
            <p:nvPr/>
          </p:nvSpPr>
          <p:spPr>
            <a:xfrm>
              <a:off x="506273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88ADA0E1-7C77-8E4E-95C2-6BCA77A2340B}"/>
                </a:ext>
              </a:extLst>
            </p:cNvPr>
            <p:cNvSpPr/>
            <p:nvPr/>
          </p:nvSpPr>
          <p:spPr>
            <a:xfrm>
              <a:off x="421586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EDC98B5F-04B6-D54B-8184-0FD1C2B4E286}"/>
                </a:ext>
              </a:extLst>
            </p:cNvPr>
            <p:cNvSpPr/>
            <p:nvPr/>
          </p:nvSpPr>
          <p:spPr>
            <a:xfrm>
              <a:off x="548617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814825AF-68CC-B444-9E7B-4402698B9D8A}"/>
                </a:ext>
              </a:extLst>
            </p:cNvPr>
            <p:cNvSpPr/>
            <p:nvPr/>
          </p:nvSpPr>
          <p:spPr>
            <a:xfrm>
              <a:off x="590961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8B2C24A4-9751-894F-89B6-1CCB5945E56B}"/>
                </a:ext>
              </a:extLst>
            </p:cNvPr>
            <p:cNvSpPr/>
            <p:nvPr/>
          </p:nvSpPr>
          <p:spPr>
            <a:xfrm>
              <a:off x="633305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3B2F616A-5FED-AB45-9E6C-3F5C224B8FA3}"/>
                </a:ext>
              </a:extLst>
            </p:cNvPr>
            <p:cNvSpPr/>
            <p:nvPr/>
          </p:nvSpPr>
          <p:spPr>
            <a:xfrm>
              <a:off x="167523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39C0FD40-AEF9-1C4C-AB83-FFE6FC653074}"/>
                </a:ext>
              </a:extLst>
            </p:cNvPr>
            <p:cNvSpPr/>
            <p:nvPr/>
          </p:nvSpPr>
          <p:spPr>
            <a:xfrm>
              <a:off x="195752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4F2B7EC7-C318-3D41-8830-E890750D9845}"/>
                </a:ext>
              </a:extLst>
            </p:cNvPr>
            <p:cNvSpPr/>
            <p:nvPr/>
          </p:nvSpPr>
          <p:spPr>
            <a:xfrm>
              <a:off x="280440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47078D87-3976-914C-BD1B-A78BCFF6EC96}"/>
                </a:ext>
              </a:extLst>
            </p:cNvPr>
            <p:cNvSpPr/>
            <p:nvPr/>
          </p:nvSpPr>
          <p:spPr>
            <a:xfrm>
              <a:off x="223981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8D8B91D3-68A0-824B-A572-1B78DC17698C}"/>
                </a:ext>
              </a:extLst>
            </p:cNvPr>
            <p:cNvSpPr/>
            <p:nvPr/>
          </p:nvSpPr>
          <p:spPr>
            <a:xfrm>
              <a:off x="308669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06FBBCDE-EC43-0A47-9A92-9DA91FDD1B88}"/>
                </a:ext>
              </a:extLst>
            </p:cNvPr>
            <p:cNvSpPr/>
            <p:nvPr/>
          </p:nvSpPr>
          <p:spPr>
            <a:xfrm>
              <a:off x="336898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A1B816D6-17C9-484C-AEAB-0F2DB023C8BB}"/>
                </a:ext>
              </a:extLst>
            </p:cNvPr>
            <p:cNvSpPr/>
            <p:nvPr/>
          </p:nvSpPr>
          <p:spPr>
            <a:xfrm>
              <a:off x="492159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945F1FC4-6A98-E446-A8F0-8CE216AE059B}"/>
                </a:ext>
              </a:extLst>
            </p:cNvPr>
            <p:cNvSpPr/>
            <p:nvPr/>
          </p:nvSpPr>
          <p:spPr>
            <a:xfrm>
              <a:off x="252210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AAD9D65E-A4EE-2E43-8C67-3756C0522A69}"/>
                </a:ext>
              </a:extLst>
            </p:cNvPr>
            <p:cNvSpPr/>
            <p:nvPr/>
          </p:nvSpPr>
          <p:spPr>
            <a:xfrm>
              <a:off x="365127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9BFD9CA6-3F35-034C-A2A3-885B6F03B8A4}"/>
                </a:ext>
              </a:extLst>
            </p:cNvPr>
            <p:cNvSpPr/>
            <p:nvPr/>
          </p:nvSpPr>
          <p:spPr>
            <a:xfrm>
              <a:off x="407471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0B6B7458-E442-8F4E-85A3-E5EBB65AF112}"/>
                </a:ext>
              </a:extLst>
            </p:cNvPr>
            <p:cNvSpPr/>
            <p:nvPr/>
          </p:nvSpPr>
          <p:spPr>
            <a:xfrm>
              <a:off x="534502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4E472B6D-6BB8-5F45-82FE-066304B8491B}"/>
                </a:ext>
              </a:extLst>
            </p:cNvPr>
            <p:cNvSpPr/>
            <p:nvPr/>
          </p:nvSpPr>
          <p:spPr>
            <a:xfrm>
              <a:off x="449815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70C8220E-6E40-2446-BA41-B7754C26EF3C}"/>
                </a:ext>
              </a:extLst>
            </p:cNvPr>
            <p:cNvSpPr/>
            <p:nvPr/>
          </p:nvSpPr>
          <p:spPr>
            <a:xfrm>
              <a:off x="576846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D96FD557-C724-BE49-AF7D-5CDD59720D1B}"/>
                </a:ext>
              </a:extLst>
            </p:cNvPr>
            <p:cNvSpPr/>
            <p:nvPr/>
          </p:nvSpPr>
          <p:spPr>
            <a:xfrm>
              <a:off x="619190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FBDE40DB-D147-414B-800C-EFAB2F82C5F6}"/>
                </a:ext>
              </a:extLst>
            </p:cNvPr>
            <p:cNvSpPr/>
            <p:nvPr/>
          </p:nvSpPr>
          <p:spPr>
            <a:xfrm>
              <a:off x="520388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14A3F2FD-BC37-EA47-9940-F75C8F7E70D8}"/>
                </a:ext>
              </a:extLst>
            </p:cNvPr>
            <p:cNvSpPr/>
            <p:nvPr/>
          </p:nvSpPr>
          <p:spPr>
            <a:xfrm>
              <a:off x="393356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048268C6-6771-DB43-A6C3-17780F12A795}"/>
                </a:ext>
              </a:extLst>
            </p:cNvPr>
            <p:cNvSpPr/>
            <p:nvPr/>
          </p:nvSpPr>
          <p:spPr>
            <a:xfrm>
              <a:off x="435700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753D60F5-C050-9F42-9B1A-B6CBEC793C27}"/>
                </a:ext>
              </a:extLst>
            </p:cNvPr>
            <p:cNvSpPr/>
            <p:nvPr/>
          </p:nvSpPr>
          <p:spPr>
            <a:xfrm>
              <a:off x="562732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C7CDB6F0-7077-114F-877D-5C3B4C423A2C}"/>
                </a:ext>
              </a:extLst>
            </p:cNvPr>
            <p:cNvSpPr/>
            <p:nvPr/>
          </p:nvSpPr>
          <p:spPr>
            <a:xfrm>
              <a:off x="478044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FA79DFEA-0F82-EB42-B3F4-206AAA3DF08B}"/>
                </a:ext>
              </a:extLst>
            </p:cNvPr>
            <p:cNvSpPr/>
            <p:nvPr/>
          </p:nvSpPr>
          <p:spPr>
            <a:xfrm>
              <a:off x="605075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AF3CDFBD-8AA6-EE40-AAAE-DD7CC21441B7}"/>
                </a:ext>
              </a:extLst>
            </p:cNvPr>
            <p:cNvSpPr/>
            <p:nvPr/>
          </p:nvSpPr>
          <p:spPr>
            <a:xfrm>
              <a:off x="647419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D99B79DF-4856-E64E-BCE1-844A46EFF316}"/>
              </a:ext>
            </a:extLst>
          </p:cNvPr>
          <p:cNvGrpSpPr/>
          <p:nvPr/>
        </p:nvGrpSpPr>
        <p:grpSpPr>
          <a:xfrm flipV="1">
            <a:off x="5202016" y="2621013"/>
            <a:ext cx="3287387" cy="58789"/>
            <a:chOff x="1534086" y="6623304"/>
            <a:chExt cx="5031550" cy="91440"/>
          </a:xfrm>
        </p:grpSpPr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F6C0CBA2-2306-7E4E-A463-4E46784BC320}"/>
                </a:ext>
              </a:extLst>
            </p:cNvPr>
            <p:cNvSpPr/>
            <p:nvPr/>
          </p:nvSpPr>
          <p:spPr>
            <a:xfrm>
              <a:off x="153408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29B2B192-BCC5-804E-A89E-1C9BC3AADCCE}"/>
                </a:ext>
              </a:extLst>
            </p:cNvPr>
            <p:cNvSpPr/>
            <p:nvPr/>
          </p:nvSpPr>
          <p:spPr>
            <a:xfrm>
              <a:off x="181637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E241BFC0-97F6-954C-BBCB-6D7E91FA5487}"/>
                </a:ext>
              </a:extLst>
            </p:cNvPr>
            <p:cNvSpPr/>
            <p:nvPr/>
          </p:nvSpPr>
          <p:spPr>
            <a:xfrm>
              <a:off x="266325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E8BCC41B-308A-0E41-BB49-98F028DF72DE}"/>
                </a:ext>
              </a:extLst>
            </p:cNvPr>
            <p:cNvSpPr/>
            <p:nvPr/>
          </p:nvSpPr>
          <p:spPr>
            <a:xfrm>
              <a:off x="209867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532DEBF0-C4AD-BC42-8610-AD681F8BE787}"/>
                </a:ext>
              </a:extLst>
            </p:cNvPr>
            <p:cNvSpPr/>
            <p:nvPr/>
          </p:nvSpPr>
          <p:spPr>
            <a:xfrm>
              <a:off x="294554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0EBB7D30-BCB9-6844-948F-1A6F9E0C4737}"/>
                </a:ext>
              </a:extLst>
            </p:cNvPr>
            <p:cNvSpPr/>
            <p:nvPr/>
          </p:nvSpPr>
          <p:spPr>
            <a:xfrm>
              <a:off x="322783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81E76D9D-6E82-5440-BB22-5483914C8691}"/>
                </a:ext>
              </a:extLst>
            </p:cNvPr>
            <p:cNvSpPr/>
            <p:nvPr/>
          </p:nvSpPr>
          <p:spPr>
            <a:xfrm>
              <a:off x="463929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61786B9E-DCCD-9B4A-AC89-14682D57016D}"/>
                </a:ext>
              </a:extLst>
            </p:cNvPr>
            <p:cNvSpPr/>
            <p:nvPr/>
          </p:nvSpPr>
          <p:spPr>
            <a:xfrm>
              <a:off x="238096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CA5ADB7E-AC31-104A-8323-E5C0E8171F7C}"/>
                </a:ext>
              </a:extLst>
            </p:cNvPr>
            <p:cNvSpPr/>
            <p:nvPr/>
          </p:nvSpPr>
          <p:spPr>
            <a:xfrm>
              <a:off x="351013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856EF3E8-80F8-3B46-8361-7F01212FC3EB}"/>
                </a:ext>
              </a:extLst>
            </p:cNvPr>
            <p:cNvSpPr/>
            <p:nvPr/>
          </p:nvSpPr>
          <p:spPr>
            <a:xfrm>
              <a:off x="379242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9CA1B3B4-34F6-B849-8F5C-C2BFE62AF58C}"/>
                </a:ext>
              </a:extLst>
            </p:cNvPr>
            <p:cNvSpPr/>
            <p:nvPr/>
          </p:nvSpPr>
          <p:spPr>
            <a:xfrm>
              <a:off x="506273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3F2705A-5C15-974A-9404-4F1EDBBAF996}"/>
                </a:ext>
              </a:extLst>
            </p:cNvPr>
            <p:cNvSpPr/>
            <p:nvPr/>
          </p:nvSpPr>
          <p:spPr>
            <a:xfrm>
              <a:off x="421586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BFCEA461-0B7A-2340-970A-B1E9F95F48A2}"/>
                </a:ext>
              </a:extLst>
            </p:cNvPr>
            <p:cNvSpPr/>
            <p:nvPr/>
          </p:nvSpPr>
          <p:spPr>
            <a:xfrm>
              <a:off x="548617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7E47D7C6-B974-9748-A423-C4F8014164AE}"/>
                </a:ext>
              </a:extLst>
            </p:cNvPr>
            <p:cNvSpPr/>
            <p:nvPr/>
          </p:nvSpPr>
          <p:spPr>
            <a:xfrm>
              <a:off x="590961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2A15F4E9-2B45-9D4F-904B-81D63D14F7F8}"/>
                </a:ext>
              </a:extLst>
            </p:cNvPr>
            <p:cNvSpPr/>
            <p:nvPr/>
          </p:nvSpPr>
          <p:spPr>
            <a:xfrm>
              <a:off x="633305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827C8208-9155-C448-BE4E-A1B44318A165}"/>
                </a:ext>
              </a:extLst>
            </p:cNvPr>
            <p:cNvSpPr/>
            <p:nvPr/>
          </p:nvSpPr>
          <p:spPr>
            <a:xfrm>
              <a:off x="167523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F3301CCD-DCC1-A848-ABEE-AD123F015242}"/>
                </a:ext>
              </a:extLst>
            </p:cNvPr>
            <p:cNvSpPr/>
            <p:nvPr/>
          </p:nvSpPr>
          <p:spPr>
            <a:xfrm>
              <a:off x="195752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15107EA9-992C-354C-AF57-EE5E14B657E7}"/>
                </a:ext>
              </a:extLst>
            </p:cNvPr>
            <p:cNvSpPr/>
            <p:nvPr/>
          </p:nvSpPr>
          <p:spPr>
            <a:xfrm>
              <a:off x="280440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49040B0E-072D-104D-BDBE-DB31F8282F02}"/>
                </a:ext>
              </a:extLst>
            </p:cNvPr>
            <p:cNvSpPr/>
            <p:nvPr/>
          </p:nvSpPr>
          <p:spPr>
            <a:xfrm>
              <a:off x="223981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AFFB8B67-D7A1-9044-A5B1-CD0E063DD1C6}"/>
                </a:ext>
              </a:extLst>
            </p:cNvPr>
            <p:cNvSpPr/>
            <p:nvPr/>
          </p:nvSpPr>
          <p:spPr>
            <a:xfrm>
              <a:off x="308669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DF1F59C1-C01F-AD47-A68C-37DDBBE22E6B}"/>
                </a:ext>
              </a:extLst>
            </p:cNvPr>
            <p:cNvSpPr/>
            <p:nvPr/>
          </p:nvSpPr>
          <p:spPr>
            <a:xfrm>
              <a:off x="336898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4338B5A7-8AB8-B748-901D-E0DFF7C3C5F0}"/>
                </a:ext>
              </a:extLst>
            </p:cNvPr>
            <p:cNvSpPr/>
            <p:nvPr/>
          </p:nvSpPr>
          <p:spPr>
            <a:xfrm>
              <a:off x="492159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BE6ABFDB-8434-094B-9AF1-37D6BEF2FBAD}"/>
                </a:ext>
              </a:extLst>
            </p:cNvPr>
            <p:cNvSpPr/>
            <p:nvPr/>
          </p:nvSpPr>
          <p:spPr>
            <a:xfrm>
              <a:off x="252210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96B4AE57-5B7E-734A-8DE2-CBA783513287}"/>
                </a:ext>
              </a:extLst>
            </p:cNvPr>
            <p:cNvSpPr/>
            <p:nvPr/>
          </p:nvSpPr>
          <p:spPr>
            <a:xfrm>
              <a:off x="365127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624BF94D-6D90-F64B-8819-0F684E6D2D60}"/>
                </a:ext>
              </a:extLst>
            </p:cNvPr>
            <p:cNvSpPr/>
            <p:nvPr/>
          </p:nvSpPr>
          <p:spPr>
            <a:xfrm>
              <a:off x="407471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C4A1908E-6EE1-1F48-9227-BD4F7CA2CAB7}"/>
                </a:ext>
              </a:extLst>
            </p:cNvPr>
            <p:cNvSpPr/>
            <p:nvPr/>
          </p:nvSpPr>
          <p:spPr>
            <a:xfrm>
              <a:off x="534502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C7B446F2-2DC3-8748-BDBC-38A40F98698C}"/>
                </a:ext>
              </a:extLst>
            </p:cNvPr>
            <p:cNvSpPr/>
            <p:nvPr/>
          </p:nvSpPr>
          <p:spPr>
            <a:xfrm>
              <a:off x="449815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D521558C-5742-CE43-91D2-721F6AAF7F9A}"/>
                </a:ext>
              </a:extLst>
            </p:cNvPr>
            <p:cNvSpPr/>
            <p:nvPr/>
          </p:nvSpPr>
          <p:spPr>
            <a:xfrm>
              <a:off x="576846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10E4F837-0D47-9E45-A88B-8924124FAA65}"/>
                </a:ext>
              </a:extLst>
            </p:cNvPr>
            <p:cNvSpPr/>
            <p:nvPr/>
          </p:nvSpPr>
          <p:spPr>
            <a:xfrm>
              <a:off x="619190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506CB6B9-A3B6-114A-99A4-147B531394CA}"/>
                </a:ext>
              </a:extLst>
            </p:cNvPr>
            <p:cNvSpPr/>
            <p:nvPr/>
          </p:nvSpPr>
          <p:spPr>
            <a:xfrm>
              <a:off x="520388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DEDECDD4-B512-2B4B-B532-081E11C04B86}"/>
                </a:ext>
              </a:extLst>
            </p:cNvPr>
            <p:cNvSpPr/>
            <p:nvPr/>
          </p:nvSpPr>
          <p:spPr>
            <a:xfrm>
              <a:off x="393356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34CF8EB0-3016-0D49-98DC-F4C06415628C}"/>
                </a:ext>
              </a:extLst>
            </p:cNvPr>
            <p:cNvSpPr/>
            <p:nvPr/>
          </p:nvSpPr>
          <p:spPr>
            <a:xfrm>
              <a:off x="435700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C82DD527-3A07-CF40-BB49-321C8A60CDD4}"/>
                </a:ext>
              </a:extLst>
            </p:cNvPr>
            <p:cNvSpPr/>
            <p:nvPr/>
          </p:nvSpPr>
          <p:spPr>
            <a:xfrm>
              <a:off x="562732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0573F6DE-9BA0-8744-8592-818E04206571}"/>
                </a:ext>
              </a:extLst>
            </p:cNvPr>
            <p:cNvSpPr/>
            <p:nvPr/>
          </p:nvSpPr>
          <p:spPr>
            <a:xfrm>
              <a:off x="478044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1787CC87-6297-3E49-B890-33C4FF6935AF}"/>
                </a:ext>
              </a:extLst>
            </p:cNvPr>
            <p:cNvSpPr/>
            <p:nvPr/>
          </p:nvSpPr>
          <p:spPr>
            <a:xfrm>
              <a:off x="605075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21AC44FD-B644-6C4A-AB1E-47E8A0C34231}"/>
                </a:ext>
              </a:extLst>
            </p:cNvPr>
            <p:cNvSpPr/>
            <p:nvPr/>
          </p:nvSpPr>
          <p:spPr>
            <a:xfrm>
              <a:off x="647419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F5A28C9A-1C0B-F44F-A0AF-C2B9C8F8C878}"/>
              </a:ext>
            </a:extLst>
          </p:cNvPr>
          <p:cNvGrpSpPr/>
          <p:nvPr/>
        </p:nvGrpSpPr>
        <p:grpSpPr>
          <a:xfrm rot="5400000" flipV="1">
            <a:off x="3479870" y="4398052"/>
            <a:ext cx="3287387" cy="58789"/>
            <a:chOff x="1534086" y="6623304"/>
            <a:chExt cx="5031550" cy="91440"/>
          </a:xfrm>
        </p:grpSpPr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39766E3E-3332-0C4D-9317-0C4311549CCE}"/>
                </a:ext>
              </a:extLst>
            </p:cNvPr>
            <p:cNvSpPr/>
            <p:nvPr/>
          </p:nvSpPr>
          <p:spPr>
            <a:xfrm>
              <a:off x="153408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2385509F-2B59-CE4D-B01B-2085EF055A26}"/>
                </a:ext>
              </a:extLst>
            </p:cNvPr>
            <p:cNvSpPr/>
            <p:nvPr/>
          </p:nvSpPr>
          <p:spPr>
            <a:xfrm>
              <a:off x="181637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691DAC88-5DD1-424A-9BC2-BB941E3347E4}"/>
                </a:ext>
              </a:extLst>
            </p:cNvPr>
            <p:cNvSpPr/>
            <p:nvPr/>
          </p:nvSpPr>
          <p:spPr>
            <a:xfrm>
              <a:off x="266325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5E6A1014-D334-884F-A950-DCB46E55A1C8}"/>
                </a:ext>
              </a:extLst>
            </p:cNvPr>
            <p:cNvSpPr/>
            <p:nvPr/>
          </p:nvSpPr>
          <p:spPr>
            <a:xfrm>
              <a:off x="209867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52207D1D-475C-CB42-8B5E-8E4F53810FF3}"/>
                </a:ext>
              </a:extLst>
            </p:cNvPr>
            <p:cNvSpPr/>
            <p:nvPr/>
          </p:nvSpPr>
          <p:spPr>
            <a:xfrm>
              <a:off x="294554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74DEBC0D-0288-EB44-B23B-8D8CA64D950E}"/>
                </a:ext>
              </a:extLst>
            </p:cNvPr>
            <p:cNvSpPr/>
            <p:nvPr/>
          </p:nvSpPr>
          <p:spPr>
            <a:xfrm>
              <a:off x="322783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B3384C5A-FCB2-B749-8F52-C76B9E845D47}"/>
                </a:ext>
              </a:extLst>
            </p:cNvPr>
            <p:cNvSpPr/>
            <p:nvPr/>
          </p:nvSpPr>
          <p:spPr>
            <a:xfrm>
              <a:off x="463929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BEC650B4-BB06-294C-B142-456B01582F1E}"/>
                </a:ext>
              </a:extLst>
            </p:cNvPr>
            <p:cNvSpPr/>
            <p:nvPr/>
          </p:nvSpPr>
          <p:spPr>
            <a:xfrm>
              <a:off x="238096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B5FDA6B7-BE7E-E14F-84ED-E14F8B0C9CF6}"/>
                </a:ext>
              </a:extLst>
            </p:cNvPr>
            <p:cNvSpPr/>
            <p:nvPr/>
          </p:nvSpPr>
          <p:spPr>
            <a:xfrm>
              <a:off x="351013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364B2D4F-13A3-EB42-A8C6-B901ED5F9C81}"/>
                </a:ext>
              </a:extLst>
            </p:cNvPr>
            <p:cNvSpPr/>
            <p:nvPr/>
          </p:nvSpPr>
          <p:spPr>
            <a:xfrm>
              <a:off x="379242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8CF3883C-91A3-B741-BB40-7D29FE7552FF}"/>
                </a:ext>
              </a:extLst>
            </p:cNvPr>
            <p:cNvSpPr/>
            <p:nvPr/>
          </p:nvSpPr>
          <p:spPr>
            <a:xfrm>
              <a:off x="506273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C9449DE8-9382-3F4F-A884-C09C1A570142}"/>
                </a:ext>
              </a:extLst>
            </p:cNvPr>
            <p:cNvSpPr/>
            <p:nvPr/>
          </p:nvSpPr>
          <p:spPr>
            <a:xfrm>
              <a:off x="421586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B861300C-8DA7-B546-A9F0-6A9915E29795}"/>
                </a:ext>
              </a:extLst>
            </p:cNvPr>
            <p:cNvSpPr/>
            <p:nvPr/>
          </p:nvSpPr>
          <p:spPr>
            <a:xfrm>
              <a:off x="548617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91F92434-21BD-6241-87C9-AE90AF4AB532}"/>
                </a:ext>
              </a:extLst>
            </p:cNvPr>
            <p:cNvSpPr/>
            <p:nvPr/>
          </p:nvSpPr>
          <p:spPr>
            <a:xfrm>
              <a:off x="590961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E65B328C-E73B-B44C-9C72-ED4CD20DDBAF}"/>
                </a:ext>
              </a:extLst>
            </p:cNvPr>
            <p:cNvSpPr/>
            <p:nvPr/>
          </p:nvSpPr>
          <p:spPr>
            <a:xfrm>
              <a:off x="633305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5C20B920-492E-EF40-B29A-BA709EB4A8B0}"/>
                </a:ext>
              </a:extLst>
            </p:cNvPr>
            <p:cNvSpPr/>
            <p:nvPr/>
          </p:nvSpPr>
          <p:spPr>
            <a:xfrm>
              <a:off x="167523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6248586A-D1AC-5847-94F7-82FEA36F4652}"/>
                </a:ext>
              </a:extLst>
            </p:cNvPr>
            <p:cNvSpPr/>
            <p:nvPr/>
          </p:nvSpPr>
          <p:spPr>
            <a:xfrm>
              <a:off x="195752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FDD51A06-8F74-6743-BF09-7082288B0E7A}"/>
                </a:ext>
              </a:extLst>
            </p:cNvPr>
            <p:cNvSpPr/>
            <p:nvPr/>
          </p:nvSpPr>
          <p:spPr>
            <a:xfrm>
              <a:off x="280440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F0C439EC-A524-6B4F-972F-29133ADCDCCF}"/>
                </a:ext>
              </a:extLst>
            </p:cNvPr>
            <p:cNvSpPr/>
            <p:nvPr/>
          </p:nvSpPr>
          <p:spPr>
            <a:xfrm>
              <a:off x="223981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F2260EE6-D67C-2440-9E6A-5E8BB6E4AB79}"/>
                </a:ext>
              </a:extLst>
            </p:cNvPr>
            <p:cNvSpPr/>
            <p:nvPr/>
          </p:nvSpPr>
          <p:spPr>
            <a:xfrm>
              <a:off x="308669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420AEA75-A8DB-744D-B556-7550794DA4A0}"/>
                </a:ext>
              </a:extLst>
            </p:cNvPr>
            <p:cNvSpPr/>
            <p:nvPr/>
          </p:nvSpPr>
          <p:spPr>
            <a:xfrm>
              <a:off x="336898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7B1E267D-F61B-3F4F-BE0E-62D32B9D1B74}"/>
                </a:ext>
              </a:extLst>
            </p:cNvPr>
            <p:cNvSpPr/>
            <p:nvPr/>
          </p:nvSpPr>
          <p:spPr>
            <a:xfrm>
              <a:off x="492159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63D8C1F6-7E72-8C4C-9694-6F6638087946}"/>
                </a:ext>
              </a:extLst>
            </p:cNvPr>
            <p:cNvSpPr/>
            <p:nvPr/>
          </p:nvSpPr>
          <p:spPr>
            <a:xfrm>
              <a:off x="252210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FD515C24-6F42-2245-B3BA-956A19ECC11D}"/>
                </a:ext>
              </a:extLst>
            </p:cNvPr>
            <p:cNvSpPr/>
            <p:nvPr/>
          </p:nvSpPr>
          <p:spPr>
            <a:xfrm>
              <a:off x="365127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CFE27F41-B749-A842-AA5F-4386B69ED0AD}"/>
                </a:ext>
              </a:extLst>
            </p:cNvPr>
            <p:cNvSpPr/>
            <p:nvPr/>
          </p:nvSpPr>
          <p:spPr>
            <a:xfrm>
              <a:off x="407471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0F81D46A-AB53-8D4C-A8F8-24D33B86B69E}"/>
                </a:ext>
              </a:extLst>
            </p:cNvPr>
            <p:cNvSpPr/>
            <p:nvPr/>
          </p:nvSpPr>
          <p:spPr>
            <a:xfrm>
              <a:off x="534502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08949A3A-27FA-FB47-8EAB-7A5023C7AE4A}"/>
                </a:ext>
              </a:extLst>
            </p:cNvPr>
            <p:cNvSpPr/>
            <p:nvPr/>
          </p:nvSpPr>
          <p:spPr>
            <a:xfrm>
              <a:off x="449815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19A48A3E-0B57-A245-8810-C8557A43A379}"/>
                </a:ext>
              </a:extLst>
            </p:cNvPr>
            <p:cNvSpPr/>
            <p:nvPr/>
          </p:nvSpPr>
          <p:spPr>
            <a:xfrm>
              <a:off x="576846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4D475144-6295-B349-8AD9-918250258A14}"/>
                </a:ext>
              </a:extLst>
            </p:cNvPr>
            <p:cNvSpPr/>
            <p:nvPr/>
          </p:nvSpPr>
          <p:spPr>
            <a:xfrm>
              <a:off x="619190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2D55D535-295C-2442-8F3B-3CB21B5898EB}"/>
                </a:ext>
              </a:extLst>
            </p:cNvPr>
            <p:cNvSpPr/>
            <p:nvPr/>
          </p:nvSpPr>
          <p:spPr>
            <a:xfrm>
              <a:off x="520388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BBEEDB3C-C4D6-F746-AFE1-7D7EA26D3482}"/>
                </a:ext>
              </a:extLst>
            </p:cNvPr>
            <p:cNvSpPr/>
            <p:nvPr/>
          </p:nvSpPr>
          <p:spPr>
            <a:xfrm>
              <a:off x="393356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208EA7CC-BE57-AC4C-84AD-52B718343706}"/>
                </a:ext>
              </a:extLst>
            </p:cNvPr>
            <p:cNvSpPr/>
            <p:nvPr/>
          </p:nvSpPr>
          <p:spPr>
            <a:xfrm>
              <a:off x="435700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FAE3B74F-12D4-B141-8991-1BB9EE94B2C0}"/>
                </a:ext>
              </a:extLst>
            </p:cNvPr>
            <p:cNvSpPr/>
            <p:nvPr/>
          </p:nvSpPr>
          <p:spPr>
            <a:xfrm>
              <a:off x="562732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16D785FF-528C-F64A-BE6E-4D5DDC276853}"/>
                </a:ext>
              </a:extLst>
            </p:cNvPr>
            <p:cNvSpPr/>
            <p:nvPr/>
          </p:nvSpPr>
          <p:spPr>
            <a:xfrm>
              <a:off x="478044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5310D5EF-93D0-8E42-BE99-0A531B1EDDF2}"/>
                </a:ext>
              </a:extLst>
            </p:cNvPr>
            <p:cNvSpPr/>
            <p:nvPr/>
          </p:nvSpPr>
          <p:spPr>
            <a:xfrm>
              <a:off x="605075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EA02B43F-42B1-5640-8E5D-BD857973E9C0}"/>
                </a:ext>
              </a:extLst>
            </p:cNvPr>
            <p:cNvSpPr/>
            <p:nvPr/>
          </p:nvSpPr>
          <p:spPr>
            <a:xfrm>
              <a:off x="647419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1" name="Group 290">
            <a:extLst>
              <a:ext uri="{FF2B5EF4-FFF2-40B4-BE49-F238E27FC236}">
                <a16:creationId xmlns:a16="http://schemas.microsoft.com/office/drawing/2014/main" id="{AA615714-DA17-6541-A3F7-015B5E96CC28}"/>
              </a:ext>
            </a:extLst>
          </p:cNvPr>
          <p:cNvGrpSpPr/>
          <p:nvPr/>
        </p:nvGrpSpPr>
        <p:grpSpPr>
          <a:xfrm rot="5400000" flipV="1">
            <a:off x="6950797" y="4354578"/>
            <a:ext cx="3287387" cy="58789"/>
            <a:chOff x="1534086" y="6623304"/>
            <a:chExt cx="5031550" cy="91440"/>
          </a:xfrm>
        </p:grpSpPr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5B7F49FB-3B4D-3349-AEA3-907C01120EF4}"/>
                </a:ext>
              </a:extLst>
            </p:cNvPr>
            <p:cNvSpPr/>
            <p:nvPr/>
          </p:nvSpPr>
          <p:spPr>
            <a:xfrm>
              <a:off x="153408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2C49666E-B25D-EC47-89FB-27F66299B804}"/>
                </a:ext>
              </a:extLst>
            </p:cNvPr>
            <p:cNvSpPr/>
            <p:nvPr/>
          </p:nvSpPr>
          <p:spPr>
            <a:xfrm>
              <a:off x="181637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8BF9EE17-167A-EB49-93B6-72AE45188164}"/>
                </a:ext>
              </a:extLst>
            </p:cNvPr>
            <p:cNvSpPr/>
            <p:nvPr/>
          </p:nvSpPr>
          <p:spPr>
            <a:xfrm>
              <a:off x="266325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011709E4-F410-CC41-96A4-041C3A9D0BF9}"/>
                </a:ext>
              </a:extLst>
            </p:cNvPr>
            <p:cNvSpPr/>
            <p:nvPr/>
          </p:nvSpPr>
          <p:spPr>
            <a:xfrm>
              <a:off x="209867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4B02474A-588C-3F41-840A-4DB974DB936D}"/>
                </a:ext>
              </a:extLst>
            </p:cNvPr>
            <p:cNvSpPr/>
            <p:nvPr/>
          </p:nvSpPr>
          <p:spPr>
            <a:xfrm>
              <a:off x="294554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3E1F12A4-9FE0-674C-8243-16CEEB6F5424}"/>
                </a:ext>
              </a:extLst>
            </p:cNvPr>
            <p:cNvSpPr/>
            <p:nvPr/>
          </p:nvSpPr>
          <p:spPr>
            <a:xfrm>
              <a:off x="322783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88AD535B-98F0-8047-819C-673DE9E3215C}"/>
                </a:ext>
              </a:extLst>
            </p:cNvPr>
            <p:cNvSpPr/>
            <p:nvPr/>
          </p:nvSpPr>
          <p:spPr>
            <a:xfrm>
              <a:off x="463929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189E9687-861E-0346-BB9E-99763ABBF6BD}"/>
                </a:ext>
              </a:extLst>
            </p:cNvPr>
            <p:cNvSpPr/>
            <p:nvPr/>
          </p:nvSpPr>
          <p:spPr>
            <a:xfrm>
              <a:off x="238096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CD667405-0092-644E-BBBF-954370A4F356}"/>
                </a:ext>
              </a:extLst>
            </p:cNvPr>
            <p:cNvSpPr/>
            <p:nvPr/>
          </p:nvSpPr>
          <p:spPr>
            <a:xfrm>
              <a:off x="351013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0E3ACE31-AEEC-094B-A50C-4CD8D3FDD4E4}"/>
                </a:ext>
              </a:extLst>
            </p:cNvPr>
            <p:cNvSpPr/>
            <p:nvPr/>
          </p:nvSpPr>
          <p:spPr>
            <a:xfrm>
              <a:off x="379242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1D15EE69-7212-AE47-94C2-9372877B85E4}"/>
                </a:ext>
              </a:extLst>
            </p:cNvPr>
            <p:cNvSpPr/>
            <p:nvPr/>
          </p:nvSpPr>
          <p:spPr>
            <a:xfrm>
              <a:off x="506273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E0763EBB-BE26-AD45-9CC0-C0CA5B566378}"/>
                </a:ext>
              </a:extLst>
            </p:cNvPr>
            <p:cNvSpPr/>
            <p:nvPr/>
          </p:nvSpPr>
          <p:spPr>
            <a:xfrm>
              <a:off x="421586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1F2A4C51-0D14-8A43-9129-2578C51B2914}"/>
                </a:ext>
              </a:extLst>
            </p:cNvPr>
            <p:cNvSpPr/>
            <p:nvPr/>
          </p:nvSpPr>
          <p:spPr>
            <a:xfrm>
              <a:off x="548617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3F4D1F23-3B89-C147-954F-CBA14E975B35}"/>
                </a:ext>
              </a:extLst>
            </p:cNvPr>
            <p:cNvSpPr/>
            <p:nvPr/>
          </p:nvSpPr>
          <p:spPr>
            <a:xfrm>
              <a:off x="590961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7AF4CFAF-4E56-FF4C-9E13-6EC91F2730A5}"/>
                </a:ext>
              </a:extLst>
            </p:cNvPr>
            <p:cNvSpPr/>
            <p:nvPr/>
          </p:nvSpPr>
          <p:spPr>
            <a:xfrm>
              <a:off x="633305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74170638-55BB-3243-B5A9-17131AC476DD}"/>
                </a:ext>
              </a:extLst>
            </p:cNvPr>
            <p:cNvSpPr/>
            <p:nvPr/>
          </p:nvSpPr>
          <p:spPr>
            <a:xfrm>
              <a:off x="167523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8E47EE74-A0C4-C741-B1CD-C6C95947A35C}"/>
                </a:ext>
              </a:extLst>
            </p:cNvPr>
            <p:cNvSpPr/>
            <p:nvPr/>
          </p:nvSpPr>
          <p:spPr>
            <a:xfrm>
              <a:off x="195752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5A6133F3-BCF2-BA4E-8EAC-5A577A7B39EB}"/>
                </a:ext>
              </a:extLst>
            </p:cNvPr>
            <p:cNvSpPr/>
            <p:nvPr/>
          </p:nvSpPr>
          <p:spPr>
            <a:xfrm>
              <a:off x="280440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AA41F1C1-A93F-0B43-B3FB-5AE38762B710}"/>
                </a:ext>
              </a:extLst>
            </p:cNvPr>
            <p:cNvSpPr/>
            <p:nvPr/>
          </p:nvSpPr>
          <p:spPr>
            <a:xfrm>
              <a:off x="223981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E474100A-4855-8947-8523-7E6C72CFB43E}"/>
                </a:ext>
              </a:extLst>
            </p:cNvPr>
            <p:cNvSpPr/>
            <p:nvPr/>
          </p:nvSpPr>
          <p:spPr>
            <a:xfrm>
              <a:off x="308669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A178A357-D1F5-3D49-B883-99EF1F5905D6}"/>
                </a:ext>
              </a:extLst>
            </p:cNvPr>
            <p:cNvSpPr/>
            <p:nvPr/>
          </p:nvSpPr>
          <p:spPr>
            <a:xfrm>
              <a:off x="336898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522E6332-BFDB-1640-87B9-EAD637260A1E}"/>
                </a:ext>
              </a:extLst>
            </p:cNvPr>
            <p:cNvSpPr/>
            <p:nvPr/>
          </p:nvSpPr>
          <p:spPr>
            <a:xfrm>
              <a:off x="492159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2DDF6B7D-067C-0E44-8267-B072F408DB20}"/>
                </a:ext>
              </a:extLst>
            </p:cNvPr>
            <p:cNvSpPr/>
            <p:nvPr/>
          </p:nvSpPr>
          <p:spPr>
            <a:xfrm>
              <a:off x="252210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9B6FB299-71F1-0A49-A043-4006771924AA}"/>
                </a:ext>
              </a:extLst>
            </p:cNvPr>
            <p:cNvSpPr/>
            <p:nvPr/>
          </p:nvSpPr>
          <p:spPr>
            <a:xfrm>
              <a:off x="365127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D5344477-C681-3D40-8F4F-E74F41BBB432}"/>
                </a:ext>
              </a:extLst>
            </p:cNvPr>
            <p:cNvSpPr/>
            <p:nvPr/>
          </p:nvSpPr>
          <p:spPr>
            <a:xfrm>
              <a:off x="407471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2FF66372-414A-D24B-A1FD-71D0DE918F00}"/>
                </a:ext>
              </a:extLst>
            </p:cNvPr>
            <p:cNvSpPr/>
            <p:nvPr/>
          </p:nvSpPr>
          <p:spPr>
            <a:xfrm>
              <a:off x="534502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6C0C9A3F-7FA0-8546-946F-6CB9C782FF53}"/>
                </a:ext>
              </a:extLst>
            </p:cNvPr>
            <p:cNvSpPr/>
            <p:nvPr/>
          </p:nvSpPr>
          <p:spPr>
            <a:xfrm>
              <a:off x="449815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5B78701F-9C4C-9A4B-B0A8-87C188CEC5ED}"/>
                </a:ext>
              </a:extLst>
            </p:cNvPr>
            <p:cNvSpPr/>
            <p:nvPr/>
          </p:nvSpPr>
          <p:spPr>
            <a:xfrm>
              <a:off x="576846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CCB0353A-28DC-2A47-9ACC-A2ADB9F0BE94}"/>
                </a:ext>
              </a:extLst>
            </p:cNvPr>
            <p:cNvSpPr/>
            <p:nvPr/>
          </p:nvSpPr>
          <p:spPr>
            <a:xfrm>
              <a:off x="619190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DECF3FF4-3D7C-524C-B778-7E3B41852FFD}"/>
                </a:ext>
              </a:extLst>
            </p:cNvPr>
            <p:cNvSpPr/>
            <p:nvPr/>
          </p:nvSpPr>
          <p:spPr>
            <a:xfrm>
              <a:off x="5203882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C4EEE448-6FCC-6A44-BE57-814F9FCE9984}"/>
                </a:ext>
              </a:extLst>
            </p:cNvPr>
            <p:cNvSpPr/>
            <p:nvPr/>
          </p:nvSpPr>
          <p:spPr>
            <a:xfrm>
              <a:off x="393356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767679BD-C3F4-1F4D-8A55-7FE13F5F670D}"/>
                </a:ext>
              </a:extLst>
            </p:cNvPr>
            <p:cNvSpPr/>
            <p:nvPr/>
          </p:nvSpPr>
          <p:spPr>
            <a:xfrm>
              <a:off x="435700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71234A32-A1B8-4D4E-A2F0-CF222CDD004B}"/>
                </a:ext>
              </a:extLst>
            </p:cNvPr>
            <p:cNvSpPr/>
            <p:nvPr/>
          </p:nvSpPr>
          <p:spPr>
            <a:xfrm>
              <a:off x="5627320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569F8659-FB78-7945-B0A3-FC150A98FD3C}"/>
                </a:ext>
              </a:extLst>
            </p:cNvPr>
            <p:cNvSpPr/>
            <p:nvPr/>
          </p:nvSpPr>
          <p:spPr>
            <a:xfrm>
              <a:off x="4780444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66D896D6-25ED-C041-8134-C42D343AAD92}"/>
                </a:ext>
              </a:extLst>
            </p:cNvPr>
            <p:cNvSpPr/>
            <p:nvPr/>
          </p:nvSpPr>
          <p:spPr>
            <a:xfrm>
              <a:off x="6050758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0EAF1066-7362-CD44-8AFD-00EB582C9BA1}"/>
                </a:ext>
              </a:extLst>
            </p:cNvPr>
            <p:cNvSpPr/>
            <p:nvPr/>
          </p:nvSpPr>
          <p:spPr>
            <a:xfrm>
              <a:off x="6474196" y="6623304"/>
              <a:ext cx="91440" cy="9144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8" name="Rectangle 327">
            <a:extLst>
              <a:ext uri="{FF2B5EF4-FFF2-40B4-BE49-F238E27FC236}">
                <a16:creationId xmlns:a16="http://schemas.microsoft.com/office/drawing/2014/main" id="{0C24EA8A-75BC-C849-83F9-8C7070BD05B8}"/>
              </a:ext>
            </a:extLst>
          </p:cNvPr>
          <p:cNvSpPr/>
          <p:nvPr/>
        </p:nvSpPr>
        <p:spPr>
          <a:xfrm>
            <a:off x="1475582" y="3350102"/>
            <a:ext cx="1331412" cy="2578394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4B140702-AC90-9545-A2B9-DA3DC4D898CA}"/>
              </a:ext>
            </a:extLst>
          </p:cNvPr>
          <p:cNvSpPr/>
          <p:nvPr/>
        </p:nvSpPr>
        <p:spPr>
          <a:xfrm>
            <a:off x="5026256" y="2540449"/>
            <a:ext cx="3656901" cy="3730247"/>
          </a:xfrm>
          <a:prstGeom prst="rect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DB9F0CF1-598D-274D-AD45-55B8E9C6EF36}"/>
              </a:ext>
            </a:extLst>
          </p:cNvPr>
          <p:cNvSpPr/>
          <p:nvPr/>
        </p:nvSpPr>
        <p:spPr>
          <a:xfrm>
            <a:off x="5245397" y="2773289"/>
            <a:ext cx="3290776" cy="326126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31" name="Straight Arrow Connector 330">
            <a:extLst>
              <a:ext uri="{FF2B5EF4-FFF2-40B4-BE49-F238E27FC236}">
                <a16:creationId xmlns:a16="http://schemas.microsoft.com/office/drawing/2014/main" id="{C6CE479E-9D13-2A4B-B872-3C06BA29A120}"/>
              </a:ext>
            </a:extLst>
          </p:cNvPr>
          <p:cNvCxnSpPr>
            <a:cxnSpLocks/>
          </p:cNvCxnSpPr>
          <p:nvPr/>
        </p:nvCxnSpPr>
        <p:spPr>
          <a:xfrm flipV="1">
            <a:off x="5028799" y="6549318"/>
            <a:ext cx="3651347" cy="708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2" name="TextBox 331">
            <a:extLst>
              <a:ext uri="{FF2B5EF4-FFF2-40B4-BE49-F238E27FC236}">
                <a16:creationId xmlns:a16="http://schemas.microsoft.com/office/drawing/2014/main" id="{B87A8C56-43E7-A049-9559-0D3AA6442DBC}"/>
              </a:ext>
            </a:extLst>
          </p:cNvPr>
          <p:cNvSpPr txBox="1"/>
          <p:nvPr/>
        </p:nvSpPr>
        <p:spPr>
          <a:xfrm>
            <a:off x="6395710" y="6279369"/>
            <a:ext cx="13314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~9.9 mm chip</a:t>
            </a:r>
          </a:p>
        </p:txBody>
      </p:sp>
      <p:cxnSp>
        <p:nvCxnSpPr>
          <p:cNvPr id="333" name="Straight Connector 332">
            <a:extLst>
              <a:ext uri="{FF2B5EF4-FFF2-40B4-BE49-F238E27FC236}">
                <a16:creationId xmlns:a16="http://schemas.microsoft.com/office/drawing/2014/main" id="{E968B113-A0E4-424F-88EA-5EEEAF25242B}"/>
              </a:ext>
            </a:extLst>
          </p:cNvPr>
          <p:cNvCxnSpPr/>
          <p:nvPr/>
        </p:nvCxnSpPr>
        <p:spPr>
          <a:xfrm>
            <a:off x="5028799" y="5861746"/>
            <a:ext cx="0" cy="6875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Straight Connector 333">
            <a:extLst>
              <a:ext uri="{FF2B5EF4-FFF2-40B4-BE49-F238E27FC236}">
                <a16:creationId xmlns:a16="http://schemas.microsoft.com/office/drawing/2014/main" id="{35813A62-174D-654F-8086-ED9913F297FF}"/>
              </a:ext>
            </a:extLst>
          </p:cNvPr>
          <p:cNvCxnSpPr/>
          <p:nvPr/>
        </p:nvCxnSpPr>
        <p:spPr>
          <a:xfrm>
            <a:off x="8680146" y="5868834"/>
            <a:ext cx="0" cy="6875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Straight Arrow Connector 337">
            <a:extLst>
              <a:ext uri="{FF2B5EF4-FFF2-40B4-BE49-F238E27FC236}">
                <a16:creationId xmlns:a16="http://schemas.microsoft.com/office/drawing/2014/main" id="{87DE4AFD-24CB-A84F-8B43-CFD98AD40F5D}"/>
              </a:ext>
            </a:extLst>
          </p:cNvPr>
          <p:cNvCxnSpPr>
            <a:cxnSpLocks/>
          </p:cNvCxnSpPr>
          <p:nvPr/>
        </p:nvCxnSpPr>
        <p:spPr>
          <a:xfrm flipV="1">
            <a:off x="5235739" y="5928495"/>
            <a:ext cx="330043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0" name="TextBox 339">
            <a:extLst>
              <a:ext uri="{FF2B5EF4-FFF2-40B4-BE49-F238E27FC236}">
                <a16:creationId xmlns:a16="http://schemas.microsoft.com/office/drawing/2014/main" id="{57569AE6-287A-9547-AD8B-0ADAC7F68684}"/>
              </a:ext>
            </a:extLst>
          </p:cNvPr>
          <p:cNvSpPr txBox="1"/>
          <p:nvPr/>
        </p:nvSpPr>
        <p:spPr>
          <a:xfrm>
            <a:off x="7152751" y="2962518"/>
            <a:ext cx="144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Pitch:</a:t>
            </a:r>
          </a:p>
          <a:p>
            <a:r>
              <a:rPr lang="en-US" sz="1400" dirty="0"/>
              <a:t>STJ size + 210 µm </a:t>
            </a:r>
          </a:p>
        </p:txBody>
      </p:sp>
      <p:cxnSp>
        <p:nvCxnSpPr>
          <p:cNvPr id="341" name="Straight Arrow Connector 340">
            <a:extLst>
              <a:ext uri="{FF2B5EF4-FFF2-40B4-BE49-F238E27FC236}">
                <a16:creationId xmlns:a16="http://schemas.microsoft.com/office/drawing/2014/main" id="{7B46A070-0EF1-BD45-948E-53ED656EDDE5}"/>
              </a:ext>
            </a:extLst>
          </p:cNvPr>
          <p:cNvCxnSpPr>
            <a:cxnSpLocks/>
          </p:cNvCxnSpPr>
          <p:nvPr/>
        </p:nvCxnSpPr>
        <p:spPr>
          <a:xfrm flipH="1" flipV="1">
            <a:off x="5378387" y="2764617"/>
            <a:ext cx="0" cy="32699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TextBox 343">
            <a:extLst>
              <a:ext uri="{FF2B5EF4-FFF2-40B4-BE49-F238E27FC236}">
                <a16:creationId xmlns:a16="http://schemas.microsoft.com/office/drawing/2014/main" id="{AFF4631A-B804-7F41-B6E8-D7CB5E34CD1E}"/>
              </a:ext>
            </a:extLst>
          </p:cNvPr>
          <p:cNvSpPr txBox="1"/>
          <p:nvPr/>
        </p:nvSpPr>
        <p:spPr>
          <a:xfrm rot="16200000">
            <a:off x="4597703" y="4089094"/>
            <a:ext cx="1750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 mm collimator</a:t>
            </a:r>
          </a:p>
        </p:txBody>
      </p:sp>
      <p:cxnSp>
        <p:nvCxnSpPr>
          <p:cNvPr id="345" name="Straight Connector 344">
            <a:extLst>
              <a:ext uri="{FF2B5EF4-FFF2-40B4-BE49-F238E27FC236}">
                <a16:creationId xmlns:a16="http://schemas.microsoft.com/office/drawing/2014/main" id="{7367A244-6E82-D146-8191-65871EE86DA3}"/>
              </a:ext>
            </a:extLst>
          </p:cNvPr>
          <p:cNvCxnSpPr>
            <a:cxnSpLocks/>
          </p:cNvCxnSpPr>
          <p:nvPr/>
        </p:nvCxnSpPr>
        <p:spPr>
          <a:xfrm flipH="1">
            <a:off x="6932985" y="3223024"/>
            <a:ext cx="272617" cy="274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7" name="Straight Connector 346">
            <a:extLst>
              <a:ext uri="{FF2B5EF4-FFF2-40B4-BE49-F238E27FC236}">
                <a16:creationId xmlns:a16="http://schemas.microsoft.com/office/drawing/2014/main" id="{FF503BBE-0E05-EB42-8B69-196B30FADD49}"/>
              </a:ext>
            </a:extLst>
          </p:cNvPr>
          <p:cNvCxnSpPr>
            <a:cxnSpLocks/>
          </p:cNvCxnSpPr>
          <p:nvPr/>
        </p:nvCxnSpPr>
        <p:spPr>
          <a:xfrm flipH="1">
            <a:off x="7099831" y="3402003"/>
            <a:ext cx="272617" cy="274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8" name="Straight Connector 347">
            <a:extLst>
              <a:ext uri="{FF2B5EF4-FFF2-40B4-BE49-F238E27FC236}">
                <a16:creationId xmlns:a16="http://schemas.microsoft.com/office/drawing/2014/main" id="{90053A75-19BE-1949-A1F7-39835B7F5E60}"/>
              </a:ext>
            </a:extLst>
          </p:cNvPr>
          <p:cNvCxnSpPr>
            <a:cxnSpLocks/>
          </p:cNvCxnSpPr>
          <p:nvPr/>
        </p:nvCxnSpPr>
        <p:spPr>
          <a:xfrm>
            <a:off x="6092536" y="3449022"/>
            <a:ext cx="272617" cy="274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Straight Connector 348">
            <a:extLst>
              <a:ext uri="{FF2B5EF4-FFF2-40B4-BE49-F238E27FC236}">
                <a16:creationId xmlns:a16="http://schemas.microsoft.com/office/drawing/2014/main" id="{003450E1-5C91-134C-AB45-25692047E481}"/>
              </a:ext>
            </a:extLst>
          </p:cNvPr>
          <p:cNvCxnSpPr>
            <a:cxnSpLocks/>
          </p:cNvCxnSpPr>
          <p:nvPr/>
        </p:nvCxnSpPr>
        <p:spPr>
          <a:xfrm>
            <a:off x="6164803" y="3377203"/>
            <a:ext cx="272617" cy="274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0" name="TextBox 349">
            <a:extLst>
              <a:ext uri="{FF2B5EF4-FFF2-40B4-BE49-F238E27FC236}">
                <a16:creationId xmlns:a16="http://schemas.microsoft.com/office/drawing/2014/main" id="{7A0FBC3B-2010-3E45-8921-17361521F0B3}"/>
              </a:ext>
            </a:extLst>
          </p:cNvPr>
          <p:cNvSpPr txBox="1"/>
          <p:nvPr/>
        </p:nvSpPr>
        <p:spPr>
          <a:xfrm>
            <a:off x="6316323" y="5707857"/>
            <a:ext cx="17502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 mm collimator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FB03097C-8FF1-6342-8B28-6A73EE759135}"/>
              </a:ext>
            </a:extLst>
          </p:cNvPr>
          <p:cNvSpPr txBox="1"/>
          <p:nvPr/>
        </p:nvSpPr>
        <p:spPr>
          <a:xfrm>
            <a:off x="5439979" y="2962518"/>
            <a:ext cx="14494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Pitch:</a:t>
            </a:r>
          </a:p>
          <a:p>
            <a:r>
              <a:rPr lang="en-US" sz="1400" dirty="0"/>
              <a:t>STJ size</a:t>
            </a:r>
          </a:p>
          <a:p>
            <a:r>
              <a:rPr lang="en-US" sz="1400" dirty="0"/>
              <a:t>+ 80 µm </a:t>
            </a:r>
          </a:p>
        </p:txBody>
      </p:sp>
      <p:cxnSp>
        <p:nvCxnSpPr>
          <p:cNvPr id="352" name="Straight Arrow Connector 351">
            <a:extLst>
              <a:ext uri="{FF2B5EF4-FFF2-40B4-BE49-F238E27FC236}">
                <a16:creationId xmlns:a16="http://schemas.microsoft.com/office/drawing/2014/main" id="{761F9FE4-37A8-8C4F-94E1-6B8CD7F703B4}"/>
              </a:ext>
            </a:extLst>
          </p:cNvPr>
          <p:cNvCxnSpPr>
            <a:cxnSpLocks/>
          </p:cNvCxnSpPr>
          <p:nvPr/>
        </p:nvCxnSpPr>
        <p:spPr>
          <a:xfrm>
            <a:off x="7141943" y="3287091"/>
            <a:ext cx="187729" cy="19356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5" name="Straight Arrow Connector 354">
            <a:extLst>
              <a:ext uri="{FF2B5EF4-FFF2-40B4-BE49-F238E27FC236}">
                <a16:creationId xmlns:a16="http://schemas.microsoft.com/office/drawing/2014/main" id="{094956C1-B087-7443-AC7C-99D67D9886B5}"/>
              </a:ext>
            </a:extLst>
          </p:cNvPr>
          <p:cNvCxnSpPr>
            <a:cxnSpLocks/>
          </p:cNvCxnSpPr>
          <p:nvPr/>
        </p:nvCxnSpPr>
        <p:spPr>
          <a:xfrm flipH="1">
            <a:off x="5988035" y="3539163"/>
            <a:ext cx="187729" cy="193566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7" name="Straight Arrow Connector 356">
            <a:extLst>
              <a:ext uri="{FF2B5EF4-FFF2-40B4-BE49-F238E27FC236}">
                <a16:creationId xmlns:a16="http://schemas.microsoft.com/office/drawing/2014/main" id="{E87407BC-FB3C-7049-A04F-BB01581DF1D1}"/>
              </a:ext>
            </a:extLst>
          </p:cNvPr>
          <p:cNvCxnSpPr>
            <a:cxnSpLocks/>
          </p:cNvCxnSpPr>
          <p:nvPr/>
        </p:nvCxnSpPr>
        <p:spPr>
          <a:xfrm flipH="1">
            <a:off x="6259349" y="3271142"/>
            <a:ext cx="187729" cy="193566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47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29371</TotalTime>
  <Words>620</Words>
  <Application>Microsoft Office PowerPoint</Application>
  <PresentationFormat>Letter Paper (8.5x11 in)</PresentationFormat>
  <Paragraphs>188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Friedrich, Stephan</dc:creator>
  <cp:lastModifiedBy>Spencer Fretwell</cp:lastModifiedBy>
  <cp:revision>86</cp:revision>
  <dcterms:created xsi:type="dcterms:W3CDTF">2019-09-20T00:40:57Z</dcterms:created>
  <dcterms:modified xsi:type="dcterms:W3CDTF">2020-03-09T21:31:50Z</dcterms:modified>
</cp:coreProperties>
</file>

<file path=docProps/thumbnail.jpeg>
</file>